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 id="2147485006" r:id="rId5"/>
    <p:sldMasterId id="2147485035" r:id="rId6"/>
  </p:sldMasterIdLst>
  <p:notesMasterIdLst>
    <p:notesMasterId r:id="rId57"/>
  </p:notesMasterIdLst>
  <p:handoutMasterIdLst>
    <p:handoutMasterId r:id="rId58"/>
  </p:handoutMasterIdLst>
  <p:sldIdLst>
    <p:sldId id="1630" r:id="rId7"/>
    <p:sldId id="1543" r:id="rId8"/>
    <p:sldId id="1595" r:id="rId9"/>
    <p:sldId id="1596" r:id="rId10"/>
    <p:sldId id="1641" r:id="rId11"/>
    <p:sldId id="1642" r:id="rId12"/>
    <p:sldId id="1634" r:id="rId13"/>
    <p:sldId id="1545" r:id="rId14"/>
    <p:sldId id="1581" r:id="rId15"/>
    <p:sldId id="1644" r:id="rId16"/>
    <p:sldId id="1593" r:id="rId17"/>
    <p:sldId id="1615" r:id="rId18"/>
    <p:sldId id="1511" r:id="rId19"/>
    <p:sldId id="1554" r:id="rId20"/>
    <p:sldId id="1538" r:id="rId21"/>
    <p:sldId id="1597" r:id="rId22"/>
    <p:sldId id="1598" r:id="rId23"/>
    <p:sldId id="1637" r:id="rId24"/>
    <p:sldId id="1638" r:id="rId25"/>
    <p:sldId id="1639" r:id="rId26"/>
    <p:sldId id="1640" r:id="rId27"/>
    <p:sldId id="1616" r:id="rId28"/>
    <p:sldId id="1599" r:id="rId29"/>
    <p:sldId id="1646" r:id="rId30"/>
    <p:sldId id="1600" r:id="rId31"/>
    <p:sldId id="1636" r:id="rId32"/>
    <p:sldId id="1647" r:id="rId33"/>
    <p:sldId id="1645" r:id="rId34"/>
    <p:sldId id="1635" r:id="rId35"/>
    <p:sldId id="1617" r:id="rId36"/>
    <p:sldId id="1587" r:id="rId37"/>
    <p:sldId id="1618" r:id="rId38"/>
    <p:sldId id="1613" r:id="rId39"/>
    <p:sldId id="1605" r:id="rId40"/>
    <p:sldId id="1606" r:id="rId41"/>
    <p:sldId id="1628" r:id="rId42"/>
    <p:sldId id="1629" r:id="rId43"/>
    <p:sldId id="1614" r:id="rId44"/>
    <p:sldId id="1621" r:id="rId45"/>
    <p:sldId id="1608" r:id="rId46"/>
    <p:sldId id="1619" r:id="rId47"/>
    <p:sldId id="1620" r:id="rId48"/>
    <p:sldId id="1610" r:id="rId49"/>
    <p:sldId id="1625" r:id="rId50"/>
    <p:sldId id="1626" r:id="rId51"/>
    <p:sldId id="1627" r:id="rId52"/>
    <p:sldId id="1602" r:id="rId53"/>
    <p:sldId id="1643" r:id="rId54"/>
    <p:sldId id="1579" r:id="rId55"/>
    <p:sldId id="1633" r:id="rId56"/>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3" autoAdjust="0"/>
    <p:restoredTop sz="64120" autoAdjust="0"/>
  </p:normalViewPr>
  <p:slideViewPr>
    <p:cSldViewPr>
      <p:cViewPr varScale="1">
        <p:scale>
          <a:sx n="74" d="100"/>
          <a:sy n="74" d="100"/>
        </p:scale>
        <p:origin x="1818" y="72"/>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5/21/2015 11:04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5/21/2015 11:04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There</a:t>
            </a:r>
            <a:r>
              <a:rPr lang="en-NZ" sz="900" b="0" i="0" kern="1200" baseline="0" dirty="0" smtClean="0">
                <a:solidFill>
                  <a:schemeClr val="tx1"/>
                </a:solidFill>
                <a:effectLst/>
                <a:latin typeface="Segoe UI Light" pitchFamily="34" charset="0"/>
                <a:ea typeface="+mn-ea"/>
                <a:cs typeface="+mn-cs"/>
              </a:rPr>
              <a:t> is this whole façade of cloud computing chatter around the tech industry</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Every company, </a:t>
            </a:r>
            <a:r>
              <a:rPr lang="en-NZ" sz="900" b="0" i="0" kern="1200" baseline="0" dirty="0" err="1" smtClean="0">
                <a:solidFill>
                  <a:schemeClr val="tx1"/>
                </a:solidFill>
                <a:effectLst/>
                <a:latin typeface="Segoe UI Light" pitchFamily="34" charset="0"/>
                <a:ea typeface="+mn-ea"/>
                <a:cs typeface="+mn-cs"/>
              </a:rPr>
              <a:t>atleast</a:t>
            </a:r>
            <a:r>
              <a:rPr lang="en-NZ" sz="900" b="0" i="0" kern="1200" baseline="0" dirty="0" smtClean="0">
                <a:solidFill>
                  <a:schemeClr val="tx1"/>
                </a:solidFill>
                <a:effectLst/>
                <a:latin typeface="Segoe UI Light" pitchFamily="34" charset="0"/>
                <a:ea typeface="+mn-ea"/>
                <a:cs typeface="+mn-cs"/>
              </a:rPr>
              <a:t> all the big services companies, one like ours, is adopting it rapidly.</a:t>
            </a: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So we are here today</a:t>
            </a:r>
            <a:r>
              <a:rPr lang="en-NZ" sz="900" b="0" i="0" kern="1200" baseline="0" dirty="0" smtClean="0">
                <a:solidFill>
                  <a:schemeClr val="tx1"/>
                </a:solidFill>
                <a:effectLst/>
                <a:latin typeface="Segoe UI Light" pitchFamily="34" charset="0"/>
                <a:ea typeface="+mn-ea"/>
                <a:cs typeface="+mn-cs"/>
              </a:rPr>
              <a:t> at this event to talk about what it actually is that is driving all these companies to embrace the power of the cloud</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While we are at it, we will try to connect the dots with this for any </a:t>
            </a:r>
            <a:r>
              <a:rPr lang="en-NZ" sz="900" b="0" i="0" kern="1200" baseline="0" dirty="0" err="1" smtClean="0">
                <a:solidFill>
                  <a:schemeClr val="tx1"/>
                </a:solidFill>
                <a:effectLst/>
                <a:latin typeface="Segoe UI Light" pitchFamily="34" charset="0"/>
                <a:ea typeface="+mn-ea"/>
                <a:cs typeface="+mn-cs"/>
              </a:rPr>
              <a:t>startup</a:t>
            </a:r>
            <a:r>
              <a:rPr lang="en-NZ" sz="900" b="0" i="0" kern="1200" baseline="0" dirty="0" smtClean="0">
                <a:solidFill>
                  <a:schemeClr val="tx1"/>
                </a:solidFill>
                <a:effectLst/>
                <a:latin typeface="Segoe UI Light" pitchFamily="34" charset="0"/>
                <a:ea typeface="+mn-ea"/>
                <a:cs typeface="+mn-cs"/>
              </a:rPr>
              <a:t> that is on the lookout for that initial kick for their </a:t>
            </a:r>
            <a:r>
              <a:rPr lang="en-NZ" sz="900" b="0" i="0" kern="1200" baseline="0" dirty="0" err="1" smtClean="0">
                <a:solidFill>
                  <a:schemeClr val="tx1"/>
                </a:solidFill>
                <a:effectLst/>
                <a:latin typeface="Segoe UI Light" pitchFamily="34" charset="0"/>
                <a:ea typeface="+mn-ea"/>
                <a:cs typeface="+mn-cs"/>
              </a:rPr>
              <a:t>dev</a:t>
            </a:r>
            <a:r>
              <a:rPr lang="en-NZ" sz="900" b="0" i="0" kern="1200" baseline="0" dirty="0" smtClean="0">
                <a:solidFill>
                  <a:schemeClr val="tx1"/>
                </a:solidFill>
                <a:effectLst/>
                <a:latin typeface="Segoe UI Light" pitchFamily="34" charset="0"/>
                <a:ea typeface="+mn-ea"/>
                <a:cs typeface="+mn-cs"/>
              </a:rPr>
              <a:t>-setup</a:t>
            </a: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43891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5/21/2015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5/21/2015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5/21/2015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23</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5/21/2015 11:04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427426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25</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907922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458797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logical group</a:t>
            </a:r>
          </a:p>
          <a:p>
            <a:r>
              <a:rPr lang="en-US" dirty="0" smtClean="0"/>
              <a:t>Manage</a:t>
            </a:r>
            <a:r>
              <a:rPr lang="en-US" baseline="0" dirty="0" smtClean="0"/>
              <a:t> and monitor a single resource group</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347445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smtClean="0"/>
              <a:t>Speed - Rapidly setup environments to drive business priorities</a:t>
            </a:r>
          </a:p>
          <a:p>
            <a:pPr>
              <a:spcBef>
                <a:spcPts val="1799"/>
              </a:spcBef>
            </a:pPr>
            <a:r>
              <a:rPr lang="en-US" sz="900" dirty="0" smtClean="0"/>
              <a:t>Scale - Scale to meet peak demands </a:t>
            </a:r>
          </a:p>
          <a:p>
            <a:pPr>
              <a:spcBef>
                <a:spcPts val="1799"/>
              </a:spcBef>
            </a:pPr>
            <a:r>
              <a:rPr lang="en-US" sz="900" dirty="0" smtClean="0"/>
              <a:t>Economics - Increase daily activities, efficiency and reduced cost.</a:t>
            </a:r>
            <a:endParaRPr lang="en-US" sz="900"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738028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32</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the typical and the most generalized scenarios we have available to us.. With many, many, providers.</a:t>
            </a:r>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45</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5/21/2015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5/21/2015 11:04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I</a:t>
            </a:r>
            <a:r>
              <a:rPr lang="en-NZ" sz="900" b="0" i="0" kern="1200" baseline="0" dirty="0" smtClean="0">
                <a:solidFill>
                  <a:schemeClr val="tx1"/>
                </a:solidFill>
                <a:effectLst/>
                <a:latin typeface="Segoe UI Light" pitchFamily="34" charset="0"/>
                <a:ea typeface="+mn-ea"/>
                <a:cs typeface="+mn-cs"/>
              </a:rPr>
              <a:t> don’t know why but I have a very strong feeling that most of you are pretty</a:t>
            </a:r>
            <a:r>
              <a:rPr lang="en-NZ" sz="900" b="0" i="0" kern="1200" dirty="0" smtClean="0">
                <a:solidFill>
                  <a:schemeClr val="tx1"/>
                </a:solidFill>
                <a:effectLst/>
                <a:latin typeface="Segoe UI Light" pitchFamily="34" charset="0"/>
                <a:ea typeface="+mn-ea"/>
                <a:cs typeface="+mn-cs"/>
              </a:rPr>
              <a:t> bored by now and thinking</a:t>
            </a:r>
            <a:r>
              <a:rPr lang="en-NZ" sz="900" b="0" i="0" kern="1200" baseline="0" dirty="0" smtClean="0">
                <a:solidFill>
                  <a:schemeClr val="tx1"/>
                </a:solidFill>
                <a:effectLst/>
                <a:latin typeface="Segoe UI Light" pitchFamily="34" charset="0"/>
                <a:ea typeface="+mn-ea"/>
                <a:cs typeface="+mn-cs"/>
              </a:rPr>
              <a:t> whether or not will this guy deliver to all the promises he had set out on the event page.. All that I have been talking about so far is something you get to hear at every single event, but then there is whole grey area around </a:t>
            </a:r>
            <a:r>
              <a:rPr lang="en-NZ" sz="900" b="0" i="0" kern="1200" baseline="0" dirty="0" err="1" smtClean="0">
                <a:solidFill>
                  <a:schemeClr val="tx1"/>
                </a:solidFill>
                <a:effectLst/>
                <a:latin typeface="Segoe UI Light" pitchFamily="34" charset="0"/>
                <a:ea typeface="+mn-ea"/>
                <a:cs typeface="+mn-cs"/>
              </a:rPr>
              <a:t>startups</a:t>
            </a:r>
            <a:r>
              <a:rPr lang="en-NZ" sz="900" b="0" i="0" kern="1200" baseline="0" dirty="0" smtClean="0">
                <a:solidFill>
                  <a:schemeClr val="tx1"/>
                </a:solidFill>
                <a:effectLst/>
                <a:latin typeface="Segoe UI Light" pitchFamily="34" charset="0"/>
                <a:ea typeface="+mn-ea"/>
                <a:cs typeface="+mn-cs"/>
              </a:rPr>
              <a:t> and why they should be embracing the benefits of cloud computing too</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Benefits: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Plug and play</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No need to buy the equipment</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Everything from starting right from the infrastructure to management, everything can be taken care of</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a:t>
            </a:r>
          </a:p>
          <a:p>
            <a:pPr marL="171450" lvl="0" indent="-171450">
              <a:buFont typeface="Arial" panose="020B0604020202020204" pitchFamily="34" charset="0"/>
              <a:buChar char="•"/>
            </a:pPr>
            <a:endParaRPr lang="en-NZ" sz="900" b="0" i="0" kern="1200" baseline="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 was reading this article a couple of weeks ago about how </a:t>
            </a:r>
            <a:r>
              <a:rPr lang="en-NZ" sz="900" b="0" i="0" kern="1200" baseline="0" dirty="0" err="1" smtClean="0">
                <a:solidFill>
                  <a:schemeClr val="tx1"/>
                </a:solidFill>
                <a:effectLst/>
                <a:latin typeface="Segoe UI Light" pitchFamily="34" charset="0"/>
                <a:ea typeface="+mn-ea"/>
                <a:cs typeface="+mn-cs"/>
              </a:rPr>
              <a:t>Xero</a:t>
            </a:r>
            <a:r>
              <a:rPr lang="en-NZ" sz="900" b="0" i="0" kern="1200" baseline="0" dirty="0" smtClean="0">
                <a:solidFill>
                  <a:schemeClr val="tx1"/>
                </a:solidFill>
                <a:effectLst/>
                <a:latin typeface="Segoe UI Light" pitchFamily="34" charset="0"/>
                <a:ea typeface="+mn-ea"/>
                <a:cs typeface="+mn-cs"/>
              </a:rPr>
              <a:t>, the accounting software company, started off by using </a:t>
            </a:r>
            <a:r>
              <a:rPr lang="en-NZ" sz="900" b="0" i="0" kern="1200" baseline="0" dirty="0" err="1" smtClean="0">
                <a:solidFill>
                  <a:schemeClr val="tx1"/>
                </a:solidFill>
                <a:effectLst/>
                <a:latin typeface="Segoe UI Light" pitchFamily="34" charset="0"/>
                <a:ea typeface="+mn-ea"/>
                <a:cs typeface="+mn-cs"/>
              </a:rPr>
              <a:t>Rackspace</a:t>
            </a:r>
            <a:r>
              <a:rPr lang="en-NZ" sz="900" b="0" i="0" kern="1200" baseline="0" dirty="0" smtClean="0">
                <a:solidFill>
                  <a:schemeClr val="tx1"/>
                </a:solidFill>
                <a:effectLst/>
                <a:latin typeface="Segoe UI Light" pitchFamily="34" charset="0"/>
                <a:ea typeface="+mn-ea"/>
                <a:cs typeface="+mn-cs"/>
              </a:rPr>
              <a:t> as their Cloud provider, but now are moving over to Amazon</a:t>
            </a:r>
          </a:p>
          <a:p>
            <a:pPr marL="384410" lvl="1"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625</a:t>
            </a:r>
            <a:r>
              <a:rPr lang="en-NZ" sz="900" b="0" i="0" kern="1200" baseline="0" dirty="0" smtClean="0">
                <a:solidFill>
                  <a:schemeClr val="tx1"/>
                </a:solidFill>
                <a:effectLst/>
                <a:latin typeface="Segoe UI Light" pitchFamily="34" charset="0"/>
                <a:ea typeface="+mn-ea"/>
                <a:cs typeface="+mn-cs"/>
              </a:rPr>
              <a:t> servers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729 updates to the software</a:t>
            </a: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Tech </a:t>
            </a:r>
            <a:r>
              <a:rPr lang="en-NZ" sz="900" b="0" i="0" kern="1200" dirty="0" err="1" smtClean="0">
                <a:solidFill>
                  <a:schemeClr val="tx1"/>
                </a:solidFill>
                <a:effectLst/>
                <a:latin typeface="Segoe UI Light" pitchFamily="34" charset="0"/>
                <a:ea typeface="+mn-ea"/>
                <a:cs typeface="+mn-cs"/>
              </a:rPr>
              <a:t>startups</a:t>
            </a:r>
            <a:r>
              <a:rPr lang="en-NZ" sz="900" b="0" i="0" kern="1200" dirty="0" smtClean="0">
                <a:solidFill>
                  <a:schemeClr val="tx1"/>
                </a:solidFill>
                <a:effectLst/>
                <a:latin typeface="Segoe UI Light" pitchFamily="34" charset="0"/>
                <a:ea typeface="+mn-ea"/>
                <a:cs typeface="+mn-cs"/>
              </a:rPr>
              <a:t> typically build their businesses with help from cloud computing services — services that provide instant access to computing power via the internet</a:t>
            </a:r>
          </a:p>
          <a:p>
            <a:pPr marL="171450" indent="-171450">
              <a:buFont typeface="Arial" panose="020B0604020202020204" pitchFamily="34" charset="0"/>
              <a:buChar char="•"/>
            </a:pP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You've got a great idea for a product and you're ready to launch it into the world. What's the best way to create the IT infrastructure that will allow you to get it out there quickly and cheaply? Contemporary wisdom says cloud computing is the way to go -- but before you go forth blindly, take a moment to assess your business needs and</a:t>
            </a:r>
            <a:r>
              <a:rPr lang="en-NZ" sz="900" b="0" i="0" kern="1200" baseline="0" dirty="0" smtClean="0">
                <a:solidFill>
                  <a:schemeClr val="tx1"/>
                </a:solidFill>
                <a:effectLst/>
                <a:latin typeface="Segoe UI Light" pitchFamily="34" charset="0"/>
                <a:ea typeface="+mn-ea"/>
                <a:cs typeface="+mn-cs"/>
              </a:rPr>
              <a:t> chose your cloud services provider very </a:t>
            </a:r>
            <a:r>
              <a:rPr lang="en-NZ" sz="900" b="0" i="0" kern="1200" baseline="0" dirty="0" err="1" smtClean="0">
                <a:solidFill>
                  <a:schemeClr val="tx1"/>
                </a:solidFill>
                <a:effectLst/>
                <a:latin typeface="Segoe UI Light" pitchFamily="34" charset="0"/>
                <a:ea typeface="+mn-ea"/>
                <a:cs typeface="+mn-cs"/>
              </a:rPr>
              <a:t>very</a:t>
            </a:r>
            <a:r>
              <a:rPr lang="en-NZ" sz="900" b="0" i="0" kern="1200" baseline="0" dirty="0" smtClean="0">
                <a:solidFill>
                  <a:schemeClr val="tx1"/>
                </a:solidFill>
                <a:effectLst/>
                <a:latin typeface="Segoe UI Light" pitchFamily="34" charset="0"/>
                <a:ea typeface="+mn-ea"/>
                <a:cs typeface="+mn-cs"/>
              </a:rPr>
              <a:t> carefully.</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Its not just about easy setup and infrastructure, </a:t>
            </a:r>
            <a:r>
              <a:rPr lang="en-NZ" sz="900" b="0" i="0" kern="1200" dirty="0" smtClean="0">
                <a:solidFill>
                  <a:schemeClr val="tx1"/>
                </a:solidFill>
                <a:effectLst/>
                <a:latin typeface="Segoe UI Light" pitchFamily="34" charset="0"/>
                <a:ea typeface="+mn-ea"/>
                <a:cs typeface="+mn-cs"/>
              </a:rPr>
              <a:t>It's about less investment, less trouble. Those costs don't go away, but are evenly distributed, which is certainly attractive with </a:t>
            </a:r>
            <a:r>
              <a:rPr lang="en-NZ" sz="900" b="0" i="0" kern="1200" dirty="0" err="1" smtClean="0">
                <a:solidFill>
                  <a:schemeClr val="tx1"/>
                </a:solidFill>
                <a:effectLst/>
                <a:latin typeface="Segoe UI Light" pitchFamily="34" charset="0"/>
                <a:ea typeface="+mn-ea"/>
                <a:cs typeface="+mn-cs"/>
              </a:rPr>
              <a:t>startup</a:t>
            </a:r>
            <a:r>
              <a:rPr lang="en-NZ" sz="900" b="0" i="0" kern="1200" dirty="0" smtClean="0">
                <a:solidFill>
                  <a:schemeClr val="tx1"/>
                </a:solidFill>
                <a:effectLst/>
                <a:latin typeface="Segoe UI Light" pitchFamily="34" charset="0"/>
                <a:ea typeface="+mn-ea"/>
                <a:cs typeface="+mn-cs"/>
              </a:rPr>
              <a:t> companies who don't know what the future holds</a:t>
            </a:r>
          </a:p>
          <a:p>
            <a:pPr marL="171450" indent="-171450">
              <a:buFont typeface="Arial" panose="020B0604020202020204" pitchFamily="34" charset="0"/>
              <a:buChar char="•"/>
            </a:pPr>
            <a:r>
              <a:rPr lang="en-NZ" dirty="0" smtClean="0"/>
              <a:t>Cloud-based services allow for </a:t>
            </a:r>
            <a:r>
              <a:rPr lang="en-NZ" dirty="0" err="1" smtClean="0"/>
              <a:t>autoscaling</a:t>
            </a:r>
            <a:r>
              <a:rPr lang="en-NZ" dirty="0" smtClean="0"/>
              <a:t> – very critical</a:t>
            </a:r>
          </a:p>
          <a:p>
            <a:pPr marL="171450" indent="-171450">
              <a:buFont typeface="Arial" panose="020B0604020202020204" pitchFamily="34" charset="0"/>
              <a:buChar char="•"/>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99653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I</a:t>
            </a:r>
            <a:r>
              <a:rPr lang="en-NZ" sz="900" b="0" i="0" kern="1200" baseline="0" dirty="0" smtClean="0">
                <a:solidFill>
                  <a:schemeClr val="tx1"/>
                </a:solidFill>
                <a:effectLst/>
                <a:latin typeface="Segoe UI Light" pitchFamily="34" charset="0"/>
                <a:ea typeface="+mn-ea"/>
                <a:cs typeface="+mn-cs"/>
              </a:rPr>
              <a:t> don’t know why but I have a very strong feeling that most of you are pretty</a:t>
            </a:r>
            <a:r>
              <a:rPr lang="en-NZ" sz="900" b="0" i="0" kern="1200" dirty="0" smtClean="0">
                <a:solidFill>
                  <a:schemeClr val="tx1"/>
                </a:solidFill>
                <a:effectLst/>
                <a:latin typeface="Segoe UI Light" pitchFamily="34" charset="0"/>
                <a:ea typeface="+mn-ea"/>
                <a:cs typeface="+mn-cs"/>
              </a:rPr>
              <a:t> bored by now and thinking</a:t>
            </a:r>
            <a:r>
              <a:rPr lang="en-NZ" sz="900" b="0" i="0" kern="1200" baseline="0" dirty="0" smtClean="0">
                <a:solidFill>
                  <a:schemeClr val="tx1"/>
                </a:solidFill>
                <a:effectLst/>
                <a:latin typeface="Segoe UI Light" pitchFamily="34" charset="0"/>
                <a:ea typeface="+mn-ea"/>
                <a:cs typeface="+mn-cs"/>
              </a:rPr>
              <a:t> whether or not will this guy deliver to all the promises he had set out on the event page.. All that I have been talking about so far is something you get to hear at every single event, but then there is whole grey area around </a:t>
            </a:r>
            <a:r>
              <a:rPr lang="en-NZ" sz="900" b="0" i="0" kern="1200" baseline="0" dirty="0" err="1" smtClean="0">
                <a:solidFill>
                  <a:schemeClr val="tx1"/>
                </a:solidFill>
                <a:effectLst/>
                <a:latin typeface="Segoe UI Light" pitchFamily="34" charset="0"/>
                <a:ea typeface="+mn-ea"/>
                <a:cs typeface="+mn-cs"/>
              </a:rPr>
              <a:t>startups</a:t>
            </a:r>
            <a:r>
              <a:rPr lang="en-NZ" sz="900" b="0" i="0" kern="1200" baseline="0" dirty="0" smtClean="0">
                <a:solidFill>
                  <a:schemeClr val="tx1"/>
                </a:solidFill>
                <a:effectLst/>
                <a:latin typeface="Segoe UI Light" pitchFamily="34" charset="0"/>
                <a:ea typeface="+mn-ea"/>
                <a:cs typeface="+mn-cs"/>
              </a:rPr>
              <a:t> and why they should be embracing the benefits of cloud computing too</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Benefits: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Plug and play</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No need to buy the equipment</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Everything from starting right from the infrastructure to management, everything can be taken care of</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a:t>
            </a:r>
          </a:p>
          <a:p>
            <a:pPr marL="171450" lvl="0" indent="-171450">
              <a:buFont typeface="Arial" panose="020B0604020202020204" pitchFamily="34" charset="0"/>
              <a:buChar char="•"/>
            </a:pPr>
            <a:endParaRPr lang="en-NZ" sz="900" b="0" i="0" kern="1200" baseline="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 was reading this article a couple of weeks ago about how </a:t>
            </a:r>
            <a:r>
              <a:rPr lang="en-NZ" sz="900" b="0" i="0" kern="1200" baseline="0" dirty="0" err="1" smtClean="0">
                <a:solidFill>
                  <a:schemeClr val="tx1"/>
                </a:solidFill>
                <a:effectLst/>
                <a:latin typeface="Segoe UI Light" pitchFamily="34" charset="0"/>
                <a:ea typeface="+mn-ea"/>
                <a:cs typeface="+mn-cs"/>
              </a:rPr>
              <a:t>Xero</a:t>
            </a:r>
            <a:r>
              <a:rPr lang="en-NZ" sz="900" b="0" i="0" kern="1200" baseline="0" dirty="0" smtClean="0">
                <a:solidFill>
                  <a:schemeClr val="tx1"/>
                </a:solidFill>
                <a:effectLst/>
                <a:latin typeface="Segoe UI Light" pitchFamily="34" charset="0"/>
                <a:ea typeface="+mn-ea"/>
                <a:cs typeface="+mn-cs"/>
              </a:rPr>
              <a:t>, the accounting software company, started off by using </a:t>
            </a:r>
            <a:r>
              <a:rPr lang="en-NZ" sz="900" b="0" i="0" kern="1200" baseline="0" dirty="0" err="1" smtClean="0">
                <a:solidFill>
                  <a:schemeClr val="tx1"/>
                </a:solidFill>
                <a:effectLst/>
                <a:latin typeface="Segoe UI Light" pitchFamily="34" charset="0"/>
                <a:ea typeface="+mn-ea"/>
                <a:cs typeface="+mn-cs"/>
              </a:rPr>
              <a:t>Rackspace</a:t>
            </a:r>
            <a:r>
              <a:rPr lang="en-NZ" sz="900" b="0" i="0" kern="1200" baseline="0" dirty="0" smtClean="0">
                <a:solidFill>
                  <a:schemeClr val="tx1"/>
                </a:solidFill>
                <a:effectLst/>
                <a:latin typeface="Segoe UI Light" pitchFamily="34" charset="0"/>
                <a:ea typeface="+mn-ea"/>
                <a:cs typeface="+mn-cs"/>
              </a:rPr>
              <a:t> as their Cloud provider, but now are moving over to Amazon</a:t>
            </a:r>
          </a:p>
          <a:p>
            <a:pPr marL="384410" lvl="1"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625</a:t>
            </a:r>
            <a:r>
              <a:rPr lang="en-NZ" sz="900" b="0" i="0" kern="1200" baseline="0" dirty="0" smtClean="0">
                <a:solidFill>
                  <a:schemeClr val="tx1"/>
                </a:solidFill>
                <a:effectLst/>
                <a:latin typeface="Segoe UI Light" pitchFamily="34" charset="0"/>
                <a:ea typeface="+mn-ea"/>
                <a:cs typeface="+mn-cs"/>
              </a:rPr>
              <a:t> servers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729 updates to the software</a:t>
            </a: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Tech </a:t>
            </a:r>
            <a:r>
              <a:rPr lang="en-NZ" sz="900" b="0" i="0" kern="1200" dirty="0" err="1" smtClean="0">
                <a:solidFill>
                  <a:schemeClr val="tx1"/>
                </a:solidFill>
                <a:effectLst/>
                <a:latin typeface="Segoe UI Light" pitchFamily="34" charset="0"/>
                <a:ea typeface="+mn-ea"/>
                <a:cs typeface="+mn-cs"/>
              </a:rPr>
              <a:t>startups</a:t>
            </a:r>
            <a:r>
              <a:rPr lang="en-NZ" sz="900" b="0" i="0" kern="1200" dirty="0" smtClean="0">
                <a:solidFill>
                  <a:schemeClr val="tx1"/>
                </a:solidFill>
                <a:effectLst/>
                <a:latin typeface="Segoe UI Light" pitchFamily="34" charset="0"/>
                <a:ea typeface="+mn-ea"/>
                <a:cs typeface="+mn-cs"/>
              </a:rPr>
              <a:t> typically build their businesses with help from cloud computing services — services that provide instant access to computing power via the internet</a:t>
            </a:r>
          </a:p>
          <a:p>
            <a:pPr marL="171450" indent="-171450">
              <a:buFont typeface="Arial" panose="020B0604020202020204" pitchFamily="34" charset="0"/>
              <a:buChar char="•"/>
            </a:pP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You've got a great idea for a product and you're ready to launch it into the world. What's the best way to create the IT infrastructure that will allow you to get it out there quickly and cheaply? Contemporary wisdom says cloud computing is the way to go -- but before you go forth blindly, take a moment to assess your business needs and</a:t>
            </a:r>
            <a:r>
              <a:rPr lang="en-NZ" sz="900" b="0" i="0" kern="1200" baseline="0" dirty="0" smtClean="0">
                <a:solidFill>
                  <a:schemeClr val="tx1"/>
                </a:solidFill>
                <a:effectLst/>
                <a:latin typeface="Segoe UI Light" pitchFamily="34" charset="0"/>
                <a:ea typeface="+mn-ea"/>
                <a:cs typeface="+mn-cs"/>
              </a:rPr>
              <a:t> chose your cloud services provider very </a:t>
            </a:r>
            <a:r>
              <a:rPr lang="en-NZ" sz="900" b="0" i="0" kern="1200" baseline="0" dirty="0" err="1" smtClean="0">
                <a:solidFill>
                  <a:schemeClr val="tx1"/>
                </a:solidFill>
                <a:effectLst/>
                <a:latin typeface="Segoe UI Light" pitchFamily="34" charset="0"/>
                <a:ea typeface="+mn-ea"/>
                <a:cs typeface="+mn-cs"/>
              </a:rPr>
              <a:t>very</a:t>
            </a:r>
            <a:r>
              <a:rPr lang="en-NZ" sz="900" b="0" i="0" kern="1200" baseline="0" dirty="0" smtClean="0">
                <a:solidFill>
                  <a:schemeClr val="tx1"/>
                </a:solidFill>
                <a:effectLst/>
                <a:latin typeface="Segoe UI Light" pitchFamily="34" charset="0"/>
                <a:ea typeface="+mn-ea"/>
                <a:cs typeface="+mn-cs"/>
              </a:rPr>
              <a:t> carefully.</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Its not just about easy setup and infrastructure, </a:t>
            </a:r>
            <a:r>
              <a:rPr lang="en-NZ" sz="900" b="0" i="0" kern="1200" dirty="0" smtClean="0">
                <a:solidFill>
                  <a:schemeClr val="tx1"/>
                </a:solidFill>
                <a:effectLst/>
                <a:latin typeface="Segoe UI Light" pitchFamily="34" charset="0"/>
                <a:ea typeface="+mn-ea"/>
                <a:cs typeface="+mn-cs"/>
              </a:rPr>
              <a:t>It's about less investment, less trouble. Those costs don't go away, but are evenly distributed, which is certainly attractive with </a:t>
            </a:r>
            <a:r>
              <a:rPr lang="en-NZ" sz="900" b="0" i="0" kern="1200" dirty="0" err="1" smtClean="0">
                <a:solidFill>
                  <a:schemeClr val="tx1"/>
                </a:solidFill>
                <a:effectLst/>
                <a:latin typeface="Segoe UI Light" pitchFamily="34" charset="0"/>
                <a:ea typeface="+mn-ea"/>
                <a:cs typeface="+mn-cs"/>
              </a:rPr>
              <a:t>startup</a:t>
            </a:r>
            <a:r>
              <a:rPr lang="en-NZ" sz="900" b="0" i="0" kern="1200" dirty="0" smtClean="0">
                <a:solidFill>
                  <a:schemeClr val="tx1"/>
                </a:solidFill>
                <a:effectLst/>
                <a:latin typeface="Segoe UI Light" pitchFamily="34" charset="0"/>
                <a:ea typeface="+mn-ea"/>
                <a:cs typeface="+mn-cs"/>
              </a:rPr>
              <a:t> companies who don't know what the future holds</a:t>
            </a:r>
          </a:p>
          <a:p>
            <a:pPr marL="171450" indent="-171450">
              <a:buFont typeface="Arial" panose="020B0604020202020204" pitchFamily="34" charset="0"/>
              <a:buChar char="•"/>
            </a:pPr>
            <a:r>
              <a:rPr lang="en-NZ" dirty="0" smtClean="0"/>
              <a:t>Cloud-based services allow for </a:t>
            </a:r>
            <a:r>
              <a:rPr lang="en-NZ" dirty="0" err="1" smtClean="0"/>
              <a:t>autoscaling</a:t>
            </a:r>
            <a:r>
              <a:rPr lang="en-NZ" dirty="0" smtClean="0"/>
              <a:t> – very critical</a:t>
            </a:r>
          </a:p>
          <a:p>
            <a:pPr marL="171450" indent="-171450">
              <a:buFont typeface="Arial" panose="020B0604020202020204" pitchFamily="34" charset="0"/>
              <a:buChar char="•"/>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11:04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22640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7983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5/21/2015 11:04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5/21/2015 11:04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247272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5/21/2015 11:04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039156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a:prstGeom prst="rect">
            <a:avLst/>
          </a:prstGeo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a:prstGeom prst="rect">
            <a:avLst/>
          </a:prstGeo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7563104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0955650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582857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a:prstGeom prst="rect">
            <a:avLst/>
          </a:prstGeom>
        </p:spPr>
        <p:txBody>
          <a:bodyPr wrap="square">
            <a:no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a:xfrm>
            <a:off x="269170" y="289511"/>
            <a:ext cx="11652805" cy="899665"/>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a:prstGeom prst="rect">
            <a:avLst/>
          </a:prstGeo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45000271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556"/>
            <a:ext cx="12182674" cy="6855511"/>
          </a:xfrm>
          <a:prstGeom prst="rect">
            <a:avLst/>
          </a:prstGeom>
          <a:noFill/>
          <a:ln>
            <a:noFill/>
          </a:ln>
        </p:spPr>
      </p:pic>
      <p:sp>
        <p:nvSpPr>
          <p:cNvPr id="3" name="Rectangle 2"/>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
        <p:nvSpPr>
          <p:cNvPr id="9" name="Rectangle 8"/>
          <p:cNvSpPr/>
          <p:nvPr userDrawn="1"/>
        </p:nvSpPr>
        <p:spPr>
          <a:xfrm>
            <a:off x="287903" y="2980725"/>
            <a:ext cx="4246949" cy="769511"/>
          </a:xfrm>
          <a:prstGeom prst="rect">
            <a:avLst/>
          </a:prstGeom>
        </p:spPr>
        <p:txBody>
          <a:bodyPr wrap="none" anchor="ctr">
            <a:spAutoFit/>
          </a:bodyPr>
          <a:lstStyle/>
          <a:p>
            <a:pPr algn="r" defTabSz="1142634">
              <a:lnSpc>
                <a:spcPct val="90000"/>
              </a:lnSpc>
              <a:spcBef>
                <a:spcPct val="0"/>
              </a:spcBef>
            </a:pPr>
            <a:r>
              <a:rPr lang="en-US" sz="4901"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1"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153" y="4527712"/>
            <a:ext cx="2141699" cy="701614"/>
          </a:xfrm>
          <a:prstGeom prst="rect">
            <a:avLst/>
          </a:prstGeom>
        </p:spPr>
        <p:txBody>
          <a:bodyPr wrap="none" anchor="ctr">
            <a:spAutoFit/>
          </a:bodyPr>
          <a:lstStyle/>
          <a:p>
            <a:pPr algn="r" defTabSz="1142634">
              <a:lnSpc>
                <a:spcPct val="90000"/>
              </a:lnSpc>
              <a:spcBef>
                <a:spcPct val="0"/>
              </a:spcBef>
            </a:pPr>
            <a:r>
              <a:rPr lang="en-US" sz="2205" dirty="0" smtClean="0">
                <a:ln w="3175">
                  <a:noFill/>
                </a:ln>
                <a:gradFill>
                  <a:gsLst>
                    <a:gs pos="84066">
                      <a:srgbClr val="000000"/>
                    </a:gs>
                    <a:gs pos="57576">
                      <a:srgbClr val="000000"/>
                    </a:gs>
                  </a:gsLst>
                  <a:lin ang="5400000" scaled="0"/>
                </a:gradFill>
                <a:cs typeface="Segoe UI" pitchFamily="34" charset="0"/>
              </a:rPr>
              <a:t>May 4 – 8, 2015</a:t>
            </a:r>
            <a:br>
              <a:rPr lang="en-US" sz="2205" dirty="0" smtClean="0">
                <a:ln w="3175">
                  <a:noFill/>
                </a:ln>
                <a:gradFill>
                  <a:gsLst>
                    <a:gs pos="84066">
                      <a:srgbClr val="000000"/>
                    </a:gs>
                    <a:gs pos="57576">
                      <a:srgbClr val="000000"/>
                    </a:gs>
                  </a:gsLst>
                  <a:lin ang="5400000" scaled="0"/>
                </a:gradFill>
                <a:cs typeface="Segoe UI" pitchFamily="34" charset="0"/>
              </a:rPr>
            </a:br>
            <a:r>
              <a:rPr lang="en-US" sz="2205" dirty="0" smtClean="0">
                <a:ln w="3175">
                  <a:noFill/>
                </a:ln>
                <a:gradFill>
                  <a:gsLst>
                    <a:gs pos="84066">
                      <a:srgbClr val="000000"/>
                    </a:gs>
                    <a:gs pos="57576">
                      <a:srgbClr val="000000"/>
                    </a:gs>
                  </a:gsLst>
                  <a:lin ang="5400000" scaled="0"/>
                </a:gradFill>
                <a:cs typeface="Segoe UI" pitchFamily="34" charset="0"/>
              </a:rPr>
              <a:t>Chicago, IL</a:t>
            </a:r>
            <a:endParaRPr lang="en-US" sz="2205"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2634" y="4008247"/>
            <a:ext cx="2444645" cy="377435"/>
          </a:xfrm>
          <a:prstGeom prst="rect">
            <a:avLst/>
          </a:prstGeom>
        </p:spPr>
      </p:pic>
    </p:spTree>
    <p:extLst>
      <p:ext uri="{BB962C8B-B14F-4D97-AF65-F5344CB8AC3E}">
        <p14:creationId xmlns:p14="http://schemas.microsoft.com/office/powerpoint/2010/main" val="3559583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9" name="Title 1"/>
          <p:cNvSpPr>
            <a:spLocks noGrp="1"/>
          </p:cNvSpPr>
          <p:nvPr>
            <p:ph type="title" hasCustomPrompt="1"/>
          </p:nvPr>
        </p:nvSpPr>
        <p:spPr>
          <a:xfrm>
            <a:off x="269232" y="2084186"/>
            <a:ext cx="8961851"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3"/>
            <a:ext cx="7169469"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1608285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955801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681712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246180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2018422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094862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17886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84343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82126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331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70" y="2095069"/>
            <a:ext cx="9856549"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78598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141059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70" y="2084173"/>
            <a:ext cx="9856549"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1267419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7031192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7788319"/>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3268681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4324966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36353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199690910"/>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5003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82254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302614"/>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3657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43" fontAlgn="base">
              <a:spcBef>
                <a:spcPct val="0"/>
              </a:spcBef>
              <a:spcAft>
                <a:spcPct val="0"/>
              </a:spcAft>
            </a:pPr>
            <a:endParaRPr lang="en-US" sz="220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059414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 y="0"/>
            <a:ext cx="12188203" cy="6858623"/>
          </a:xfrm>
          <a:prstGeom prst="rect">
            <a:avLst/>
          </a:prstGeom>
        </p:spPr>
      </p:pic>
      <p:sp>
        <p:nvSpPr>
          <p:cNvPr id="6" name="Rectangle 5"/>
          <p:cNvSpPr/>
          <p:nvPr userDrawn="1"/>
        </p:nvSpPr>
        <p:spPr bwMode="gray">
          <a:xfrm>
            <a:off x="0" y="4773828"/>
            <a:ext cx="12188825"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38685" y="6171616"/>
            <a:ext cx="4480956"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algn="r" defTabSz="913664"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0085" y="5471928"/>
            <a:ext cx="3226289" cy="687975"/>
          </a:xfrm>
          <a:prstGeom prst="rect">
            <a:avLst/>
          </a:prstGeom>
        </p:spPr>
      </p:pic>
    </p:spTree>
    <p:extLst>
      <p:ext uri="{BB962C8B-B14F-4D97-AF65-F5344CB8AC3E}">
        <p14:creationId xmlns:p14="http://schemas.microsoft.com/office/powerpoint/2010/main" val="12037514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09" indent="-284709">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2" indent="-27537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1" indent="-284709">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5" indent="-224033">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57" indent="-224033">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0698438"/>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09237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7" y="1122363"/>
            <a:ext cx="11031572" cy="2387600"/>
          </a:xfrm>
        </p:spPr>
        <p:txBody>
          <a:bodyPr anchor="b"/>
          <a:lstStyle>
            <a:lvl1pPr algn="l">
              <a:defRPr sz="5997"/>
            </a:lvl1pPr>
          </a:lstStyle>
          <a:p>
            <a:r>
              <a:rPr lang="en-US" smtClean="0"/>
              <a:t>Click to edit Master title style</a:t>
            </a:r>
            <a:endParaRPr lang="en-US" dirty="0"/>
          </a:p>
        </p:txBody>
      </p:sp>
      <p:sp>
        <p:nvSpPr>
          <p:cNvPr id="3" name="Subtitle 2"/>
          <p:cNvSpPr>
            <a:spLocks noGrp="1"/>
          </p:cNvSpPr>
          <p:nvPr>
            <p:ph type="subTitle" idx="1"/>
          </p:nvPr>
        </p:nvSpPr>
        <p:spPr>
          <a:xfrm>
            <a:off x="606017" y="3602038"/>
            <a:ext cx="11031572" cy="1655762"/>
          </a:xfrm>
        </p:spPr>
        <p:txBody>
          <a:bodyPr>
            <a:normAutofit/>
          </a:bodyPr>
          <a:lstStyle>
            <a:lvl1pPr marL="0" indent="0" algn="l">
              <a:buNone/>
              <a:defRPr sz="35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56804836"/>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556"/>
            <a:ext cx="12182674" cy="6855511"/>
          </a:xfrm>
          <a:prstGeom prst="rect">
            <a:avLst/>
          </a:prstGeom>
          <a:noFill/>
          <a:ln>
            <a:noFill/>
          </a:ln>
        </p:spPr>
      </p:pic>
      <p:sp>
        <p:nvSpPr>
          <p:cNvPr id="3" name="Rectangle 2"/>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
        <p:nvSpPr>
          <p:cNvPr id="9" name="Rectangle 8"/>
          <p:cNvSpPr/>
          <p:nvPr userDrawn="1"/>
        </p:nvSpPr>
        <p:spPr>
          <a:xfrm>
            <a:off x="287903" y="2980725"/>
            <a:ext cx="4246949" cy="769511"/>
          </a:xfrm>
          <a:prstGeom prst="rect">
            <a:avLst/>
          </a:prstGeom>
        </p:spPr>
        <p:txBody>
          <a:bodyPr wrap="none" anchor="ctr">
            <a:spAutoFit/>
          </a:bodyPr>
          <a:lstStyle/>
          <a:p>
            <a:pPr algn="r" defTabSz="1142634">
              <a:lnSpc>
                <a:spcPct val="90000"/>
              </a:lnSpc>
              <a:spcBef>
                <a:spcPct val="0"/>
              </a:spcBef>
            </a:pPr>
            <a:r>
              <a:rPr lang="en-US" sz="4901"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1"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153" y="4527712"/>
            <a:ext cx="2141699" cy="701614"/>
          </a:xfrm>
          <a:prstGeom prst="rect">
            <a:avLst/>
          </a:prstGeom>
        </p:spPr>
        <p:txBody>
          <a:bodyPr wrap="none" anchor="ctr">
            <a:spAutoFit/>
          </a:bodyPr>
          <a:lstStyle/>
          <a:p>
            <a:pPr algn="r" defTabSz="1142634">
              <a:lnSpc>
                <a:spcPct val="90000"/>
              </a:lnSpc>
              <a:spcBef>
                <a:spcPct val="0"/>
              </a:spcBef>
            </a:pPr>
            <a:r>
              <a:rPr lang="en-US" sz="2205" dirty="0" smtClean="0">
                <a:ln w="3175">
                  <a:noFill/>
                </a:ln>
                <a:gradFill>
                  <a:gsLst>
                    <a:gs pos="84066">
                      <a:srgbClr val="000000"/>
                    </a:gs>
                    <a:gs pos="57576">
                      <a:srgbClr val="000000"/>
                    </a:gs>
                  </a:gsLst>
                  <a:lin ang="5400000" scaled="0"/>
                </a:gradFill>
                <a:cs typeface="Segoe UI" pitchFamily="34" charset="0"/>
              </a:rPr>
              <a:t>May 4 – 8, 2015</a:t>
            </a:r>
            <a:br>
              <a:rPr lang="en-US" sz="2205" dirty="0" smtClean="0">
                <a:ln w="3175">
                  <a:noFill/>
                </a:ln>
                <a:gradFill>
                  <a:gsLst>
                    <a:gs pos="84066">
                      <a:srgbClr val="000000"/>
                    </a:gs>
                    <a:gs pos="57576">
                      <a:srgbClr val="000000"/>
                    </a:gs>
                  </a:gsLst>
                  <a:lin ang="5400000" scaled="0"/>
                </a:gradFill>
                <a:cs typeface="Segoe UI" pitchFamily="34" charset="0"/>
              </a:rPr>
            </a:br>
            <a:r>
              <a:rPr lang="en-US" sz="2205" dirty="0" smtClean="0">
                <a:ln w="3175">
                  <a:noFill/>
                </a:ln>
                <a:gradFill>
                  <a:gsLst>
                    <a:gs pos="84066">
                      <a:srgbClr val="000000"/>
                    </a:gs>
                    <a:gs pos="57576">
                      <a:srgbClr val="000000"/>
                    </a:gs>
                  </a:gsLst>
                  <a:lin ang="5400000" scaled="0"/>
                </a:gradFill>
                <a:cs typeface="Segoe UI" pitchFamily="34" charset="0"/>
              </a:rPr>
              <a:t>Chicago, IL</a:t>
            </a:r>
            <a:endParaRPr lang="en-US" sz="2205"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62634" y="4008247"/>
            <a:ext cx="2444645" cy="377435"/>
          </a:xfrm>
          <a:prstGeom prst="rect">
            <a:avLst/>
          </a:prstGeom>
        </p:spPr>
      </p:pic>
    </p:spTree>
    <p:extLst>
      <p:ext uri="{BB962C8B-B14F-4D97-AF65-F5344CB8AC3E}">
        <p14:creationId xmlns:p14="http://schemas.microsoft.com/office/powerpoint/2010/main" val="3759088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9" name="Title 1"/>
          <p:cNvSpPr>
            <a:spLocks noGrp="1"/>
          </p:cNvSpPr>
          <p:nvPr>
            <p:ph type="title" hasCustomPrompt="1"/>
          </p:nvPr>
        </p:nvSpPr>
        <p:spPr>
          <a:xfrm>
            <a:off x="269232" y="2084186"/>
            <a:ext cx="8961851" cy="1793090"/>
          </a:xfrm>
          <a:noFill/>
        </p:spPr>
        <p:txBody>
          <a:bodyPr lIns="146304" tIns="91440" rIns="146304" bIns="91440" anchor="t" anchorCtr="0"/>
          <a:lstStyle>
            <a:lvl1pPr>
              <a:defRPr sz="5292"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3"/>
            <a:ext cx="7169469" cy="1792326"/>
          </a:xfrm>
          <a:noFill/>
        </p:spPr>
        <p:txBody>
          <a:bodyPr lIns="146304" tIns="109728" rIns="146304" bIns="109728">
            <a:noAutofit/>
          </a:bodyPr>
          <a:lstStyle>
            <a:lvl1pPr marL="0" indent="0">
              <a:spcBef>
                <a:spcPts val="0"/>
              </a:spcBef>
              <a:buNone/>
              <a:defRPr sz="3136"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3269242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315523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2197955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1018371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052030"/>
          </a:xfrm>
        </p:spPr>
        <p:txBody>
          <a:bodyPr>
            <a:spAutoFit/>
          </a:bodyPr>
          <a:lstStyle>
            <a:lvl1pPr>
              <a:defRPr sz="392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5702674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2206667"/>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5" indent="0">
              <a:buNone/>
              <a:tabLst/>
              <a:defRPr sz="1960"/>
            </a:lvl3pPr>
            <a:lvl4pPr marL="451177" indent="0">
              <a:buNone/>
              <a:defRPr/>
            </a:lvl4pPr>
            <a:lvl5pPr marL="6720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8898621"/>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2"/>
              </a:buClr>
              <a:buFont typeface="Wingdings" panose="05000000000000000000" pitchFamily="2" charset="2"/>
              <a:buChar char="§"/>
              <a:defRPr sz="3136">
                <a:gradFill>
                  <a:gsLst>
                    <a:gs pos="19469">
                      <a:schemeClr val="tx2"/>
                    </a:gs>
                    <a:gs pos="32000">
                      <a:schemeClr val="tx2"/>
                    </a:gs>
                  </a:gsLst>
                  <a:lin ang="5400000" scaled="0"/>
                </a:gradFill>
              </a:defRPr>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928419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6"/>
            <a:ext cx="5377147" cy="2377940"/>
          </a:xfrm>
        </p:spPr>
        <p:txBody>
          <a:bodyPr wrap="square">
            <a:spAutoFit/>
          </a:bodyPr>
          <a:lstStyle>
            <a:lvl1pPr marL="281597" indent="-281597">
              <a:spcBef>
                <a:spcPts val="1200"/>
              </a:spcBef>
              <a:buClr>
                <a:schemeClr val="tx1"/>
              </a:buClr>
              <a:buFont typeface="Wingdings" panose="05000000000000000000" pitchFamily="2" charset="2"/>
              <a:buChar char="§"/>
              <a:defRPr sz="3136"/>
            </a:lvl1pPr>
            <a:lvl2pPr marL="520554" indent="-228536">
              <a:buFont typeface="Wingdings" panose="05000000000000000000" pitchFamily="2" charset="2"/>
              <a:buChar char="§"/>
              <a:defRPr sz="2352"/>
            </a:lvl2pPr>
            <a:lvl3pPr marL="685608" indent="-165055">
              <a:buFont typeface="Wingdings" panose="05000000000000000000" pitchFamily="2" charset="2"/>
              <a:buChar char="§"/>
              <a:tabLst/>
              <a:defRPr sz="1960"/>
            </a:lvl3pPr>
            <a:lvl4pPr marL="863357" indent="-177750">
              <a:buFont typeface="Wingdings" panose="05000000000000000000" pitchFamily="2" charset="2"/>
              <a:buChar char="§"/>
              <a:defRPr/>
            </a:lvl4pPr>
            <a:lvl5pPr marL="1028412" indent="-165055">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575392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34228593"/>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70" y="2095069"/>
            <a:ext cx="9856549"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78598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235589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70" y="2084173"/>
            <a:ext cx="9856549"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88203"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43"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2212" y="6547867"/>
            <a:ext cx="806563" cy="171991"/>
          </a:xfrm>
          <a:prstGeom prst="rect">
            <a:avLst/>
          </a:prstGeom>
        </p:spPr>
      </p:pic>
    </p:spTree>
    <p:extLst>
      <p:ext uri="{BB962C8B-B14F-4D97-AF65-F5344CB8AC3E}">
        <p14:creationId xmlns:p14="http://schemas.microsoft.com/office/powerpoint/2010/main" val="1595857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4" y="1069"/>
            <a:ext cx="12182674" cy="6855512"/>
          </a:xfrm>
          <a:prstGeom prst="rect">
            <a:avLst/>
          </a:prstGeom>
        </p:spPr>
      </p:pic>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069951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368770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566178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03971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3955824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1"/>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2461176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476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77916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21464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462566"/>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43" fontAlgn="base">
              <a:spcBef>
                <a:spcPct val="0"/>
              </a:spcBef>
              <a:spcAft>
                <a:spcPct val="0"/>
              </a:spcAft>
            </a:pPr>
            <a:endParaRPr lang="en-US" sz="220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3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8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128294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4" y="0"/>
            <a:ext cx="12188203" cy="6858623"/>
          </a:xfrm>
          <a:prstGeom prst="rect">
            <a:avLst/>
          </a:prstGeom>
        </p:spPr>
      </p:pic>
      <p:sp>
        <p:nvSpPr>
          <p:cNvPr id="6" name="Rectangle 5"/>
          <p:cNvSpPr/>
          <p:nvPr userDrawn="1"/>
        </p:nvSpPr>
        <p:spPr bwMode="gray">
          <a:xfrm>
            <a:off x="0" y="4773828"/>
            <a:ext cx="12188825"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43" fontAlgn="base">
              <a:spcBef>
                <a:spcPct val="0"/>
              </a:spcBef>
              <a:spcAft>
                <a:spcPct val="0"/>
              </a:spcAft>
            </a:pPr>
            <a:endParaRPr lang="en-US" sz="196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38685" y="6171616"/>
            <a:ext cx="4480956"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algn="r" defTabSz="913664"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0085" y="5471928"/>
            <a:ext cx="3226289" cy="687975"/>
          </a:xfrm>
          <a:prstGeom prst="rect">
            <a:avLst/>
          </a:prstGeom>
        </p:spPr>
      </p:pic>
    </p:spTree>
    <p:extLst>
      <p:ext uri="{BB962C8B-B14F-4D97-AF65-F5344CB8AC3E}">
        <p14:creationId xmlns:p14="http://schemas.microsoft.com/office/powerpoint/2010/main" val="29780361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09" indent="-284709">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82" indent="-27537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91" indent="-284709">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25" indent="-224033">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57" indent="-224033">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7259142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168047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7" y="1122363"/>
            <a:ext cx="11031572" cy="2387600"/>
          </a:xfrm>
        </p:spPr>
        <p:txBody>
          <a:bodyPr anchor="b"/>
          <a:lstStyle>
            <a:lvl1pPr algn="l">
              <a:defRPr sz="5997"/>
            </a:lvl1pPr>
          </a:lstStyle>
          <a:p>
            <a:r>
              <a:rPr lang="en-US" smtClean="0"/>
              <a:t>Click to edit Master title style</a:t>
            </a:r>
            <a:endParaRPr lang="en-US" dirty="0"/>
          </a:p>
        </p:txBody>
      </p:sp>
      <p:sp>
        <p:nvSpPr>
          <p:cNvPr id="3" name="Subtitle 2"/>
          <p:cNvSpPr>
            <a:spLocks noGrp="1"/>
          </p:cNvSpPr>
          <p:nvPr>
            <p:ph type="subTitle" idx="1"/>
          </p:nvPr>
        </p:nvSpPr>
        <p:spPr>
          <a:xfrm>
            <a:off x="606017" y="3602038"/>
            <a:ext cx="11031572" cy="1655762"/>
          </a:xfrm>
        </p:spPr>
        <p:txBody>
          <a:bodyPr>
            <a:normAutofit/>
          </a:bodyPr>
          <a:lstStyle>
            <a:lvl1pPr marL="0" indent="0" algn="l">
              <a:buNone/>
              <a:defRPr sz="3599"/>
            </a:lvl1pPr>
            <a:lvl2pPr marL="457019" indent="0" algn="ctr">
              <a:buNone/>
              <a:defRPr sz="1999"/>
            </a:lvl2pPr>
            <a:lvl3pPr marL="914038" indent="0" algn="ctr">
              <a:buNone/>
              <a:defRPr sz="1799"/>
            </a:lvl3pPr>
            <a:lvl4pPr marL="1371057" indent="0" algn="ctr">
              <a:buNone/>
              <a:defRPr sz="1600"/>
            </a:lvl4pPr>
            <a:lvl5pPr marL="1828076" indent="0" algn="ctr">
              <a:buNone/>
              <a:defRPr sz="1600"/>
            </a:lvl5pPr>
            <a:lvl6pPr marL="2285094" indent="0" algn="ctr">
              <a:buNone/>
              <a:defRPr sz="1600"/>
            </a:lvl6pPr>
            <a:lvl7pPr marL="2742114" indent="0" algn="ctr">
              <a:buNone/>
              <a:defRPr sz="1600"/>
            </a:lvl7pPr>
            <a:lvl8pPr marL="3199133" indent="0" algn="ctr">
              <a:buNone/>
              <a:defRPr sz="1600"/>
            </a:lvl8pPr>
            <a:lvl9pPr marL="3656151"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4279737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theme" Target="../theme/theme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image" Target="../media/image1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theme" Target="../theme/theme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02" r:id="rId32"/>
    <p:sldLayoutId id="2147485003" r:id="rId33"/>
    <p:sldLayoutId id="2147485004" r:id="rId34"/>
    <p:sldLayoutId id="2147485005" r:id="rId35"/>
    <p:sldLayoutId id="2147485064"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868162395"/>
      </p:ext>
    </p:extLst>
  </p:cSld>
  <p:clrMap bg1="dk1" tx1="lt1" bg2="dk2" tx2="lt2" accent1="accent1" accent2="accent2" accent3="accent3" accent4="accent4" accent5="accent5" accent6="accent6" hlink="hlink" folHlink="folHlink"/>
  <p:sldLayoutIdLst>
    <p:sldLayoutId id="2147485007" r:id="rId1"/>
    <p:sldLayoutId id="2147485008" r:id="rId2"/>
    <p:sldLayoutId id="2147485009" r:id="rId3"/>
    <p:sldLayoutId id="2147485010" r:id="rId4"/>
    <p:sldLayoutId id="2147485011" r:id="rId5"/>
    <p:sldLayoutId id="2147485012" r:id="rId6"/>
    <p:sldLayoutId id="2147485013" r:id="rId7"/>
    <p:sldLayoutId id="2147485014" r:id="rId8"/>
    <p:sldLayoutId id="2147485015" r:id="rId9"/>
    <p:sldLayoutId id="2147485016" r:id="rId10"/>
    <p:sldLayoutId id="2147485017" r:id="rId11"/>
    <p:sldLayoutId id="2147485018" r:id="rId12"/>
    <p:sldLayoutId id="2147485019" r:id="rId13"/>
    <p:sldLayoutId id="2147485020" r:id="rId14"/>
    <p:sldLayoutId id="2147485021"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720719945"/>
      </p:ext>
    </p:extLst>
  </p:cSld>
  <p:clrMap bg1="dk1" tx1="lt1" bg2="dk2" tx2="lt2" accent1="accent1" accent2="accent2" accent3="accent3" accent4="accent4" accent5="accent5" accent6="accent6" hlink="hlink" folHlink="folHlink"/>
  <p:sldLayoutIdLst>
    <p:sldLayoutId id="2147485036" r:id="rId1"/>
    <p:sldLayoutId id="2147485037" r:id="rId2"/>
    <p:sldLayoutId id="2147485038" r:id="rId3"/>
    <p:sldLayoutId id="2147485039" r:id="rId4"/>
    <p:sldLayoutId id="2147485040" r:id="rId5"/>
    <p:sldLayoutId id="2147485041" r:id="rId6"/>
    <p:sldLayoutId id="2147485042" r:id="rId7"/>
    <p:sldLayoutId id="2147485043" r:id="rId8"/>
    <p:sldLayoutId id="2147485044" r:id="rId9"/>
    <p:sldLayoutId id="2147485045" r:id="rId10"/>
    <p:sldLayoutId id="2147485046" r:id="rId11"/>
    <p:sldLayoutId id="2147485047" r:id="rId12"/>
    <p:sldLayoutId id="2147485048" r:id="rId13"/>
    <p:sldLayoutId id="2147485049" r:id="rId14"/>
    <p:sldLayoutId id="2147485050" r:id="rId15"/>
    <p:sldLayoutId id="2147485051" r:id="rId16"/>
    <p:sldLayoutId id="2147485052" r:id="rId17"/>
    <p:sldLayoutId id="2147485053" r:id="rId18"/>
    <p:sldLayoutId id="2147485054" r:id="rId19"/>
    <p:sldLayoutId id="2147485055" r:id="rId20"/>
    <p:sldLayoutId id="2147485056" r:id="rId21"/>
    <p:sldLayoutId id="2147485057" r:id="rId22"/>
    <p:sldLayoutId id="2147485058" r:id="rId23"/>
    <p:sldLayoutId id="2147485059" r:id="rId24"/>
    <p:sldLayoutId id="2147485060" r:id="rId25"/>
    <p:sldLayoutId id="2147485061" r:id="rId26"/>
    <p:sldLayoutId id="2147485062" r:id="rId27"/>
    <p:sldLayoutId id="2147485063" r:id="rId28"/>
  </p:sldLayoutIdLst>
  <p:transition>
    <p:fade/>
  </p:transition>
  <p:timing>
    <p:tnLst>
      <p:par>
        <p:cTn id="1" dur="indefinite" restart="never" nodeType="tmRoot"/>
      </p:par>
    </p:tnLst>
  </p:timing>
  <p:txStyles>
    <p:titleStyle>
      <a:lvl1pPr algn="l" defTabSz="914107"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0" marR="0" indent="-33605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29" marR="0" indent="-236480"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15"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3pPr>
      <a:lvl4pPr marL="1008149"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4pPr>
      <a:lvl5pPr marL="1232181" marR="0" indent="-224033" algn="l" defTabSz="91410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n-lt"/>
          <a:ea typeface="+mn-ea"/>
          <a:cs typeface="+mn-cs"/>
        </a:defRPr>
      </a:lvl5pPr>
      <a:lvl6pPr marL="2513794"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50"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03"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958" indent="-228527" algn="l" defTabSz="91410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07" rtl="0" eaLnBrk="1" latinLnBrk="0" hangingPunct="1">
        <a:defRPr sz="1764" kern="1200">
          <a:solidFill>
            <a:schemeClr val="tx1"/>
          </a:solidFill>
          <a:latin typeface="+mn-lt"/>
          <a:ea typeface="+mn-ea"/>
          <a:cs typeface="+mn-cs"/>
        </a:defRPr>
      </a:lvl1pPr>
      <a:lvl2pPr marL="457054" algn="l" defTabSz="914107" rtl="0" eaLnBrk="1" latinLnBrk="0" hangingPunct="1">
        <a:defRPr sz="1764" kern="1200">
          <a:solidFill>
            <a:schemeClr val="tx1"/>
          </a:solidFill>
          <a:latin typeface="+mn-lt"/>
          <a:ea typeface="+mn-ea"/>
          <a:cs typeface="+mn-cs"/>
        </a:defRPr>
      </a:lvl2pPr>
      <a:lvl3pPr marL="914107" algn="l" defTabSz="914107" rtl="0" eaLnBrk="1" latinLnBrk="0" hangingPunct="1">
        <a:defRPr sz="1764" kern="1200">
          <a:solidFill>
            <a:schemeClr val="tx1"/>
          </a:solidFill>
          <a:latin typeface="+mn-lt"/>
          <a:ea typeface="+mn-ea"/>
          <a:cs typeface="+mn-cs"/>
        </a:defRPr>
      </a:lvl3pPr>
      <a:lvl4pPr marL="1371161" algn="l" defTabSz="914107" rtl="0" eaLnBrk="1" latinLnBrk="0" hangingPunct="1">
        <a:defRPr sz="1764" kern="1200">
          <a:solidFill>
            <a:schemeClr val="tx1"/>
          </a:solidFill>
          <a:latin typeface="+mn-lt"/>
          <a:ea typeface="+mn-ea"/>
          <a:cs typeface="+mn-cs"/>
        </a:defRPr>
      </a:lvl4pPr>
      <a:lvl5pPr marL="1828214" algn="l" defTabSz="914107" rtl="0" eaLnBrk="1" latinLnBrk="0" hangingPunct="1">
        <a:defRPr sz="1764" kern="1200">
          <a:solidFill>
            <a:schemeClr val="tx1"/>
          </a:solidFill>
          <a:latin typeface="+mn-lt"/>
          <a:ea typeface="+mn-ea"/>
          <a:cs typeface="+mn-cs"/>
        </a:defRPr>
      </a:lvl5pPr>
      <a:lvl6pPr marL="2285270" algn="l" defTabSz="914107" rtl="0" eaLnBrk="1" latinLnBrk="0" hangingPunct="1">
        <a:defRPr sz="1764" kern="1200">
          <a:solidFill>
            <a:schemeClr val="tx1"/>
          </a:solidFill>
          <a:latin typeface="+mn-lt"/>
          <a:ea typeface="+mn-ea"/>
          <a:cs typeface="+mn-cs"/>
        </a:defRPr>
      </a:lvl6pPr>
      <a:lvl7pPr marL="2742322" algn="l" defTabSz="914107" rtl="0" eaLnBrk="1" latinLnBrk="0" hangingPunct="1">
        <a:defRPr sz="1764" kern="1200">
          <a:solidFill>
            <a:schemeClr val="tx1"/>
          </a:solidFill>
          <a:latin typeface="+mn-lt"/>
          <a:ea typeface="+mn-ea"/>
          <a:cs typeface="+mn-cs"/>
        </a:defRPr>
      </a:lvl7pPr>
      <a:lvl8pPr marL="3199376" algn="l" defTabSz="914107" rtl="0" eaLnBrk="1" latinLnBrk="0" hangingPunct="1">
        <a:defRPr sz="1764" kern="1200">
          <a:solidFill>
            <a:schemeClr val="tx1"/>
          </a:solidFill>
          <a:latin typeface="+mn-lt"/>
          <a:ea typeface="+mn-ea"/>
          <a:cs typeface="+mn-cs"/>
        </a:defRPr>
      </a:lvl8pPr>
      <a:lvl9pPr marL="3656430" algn="l" defTabSz="914107"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png"/><Relationship Id="rId21" Type="http://schemas.openxmlformats.org/officeDocument/2006/relationships/image" Target="../media/image43.gif"/><Relationship Id="rId34" Type="http://schemas.openxmlformats.org/officeDocument/2006/relationships/image" Target="../media/image56.jpeg"/><Relationship Id="rId42" Type="http://schemas.openxmlformats.org/officeDocument/2006/relationships/image" Target="../media/image64.png"/><Relationship Id="rId47" Type="http://schemas.openxmlformats.org/officeDocument/2006/relationships/image" Target="../media/image68.png"/><Relationship Id="rId50" Type="http://schemas.openxmlformats.org/officeDocument/2006/relationships/image" Target="../media/image70.png"/><Relationship Id="rId55" Type="http://schemas.openxmlformats.org/officeDocument/2006/relationships/image" Target="../media/image75.gif"/><Relationship Id="rId7" Type="http://schemas.openxmlformats.org/officeDocument/2006/relationships/image" Target="../media/image29.jpeg"/><Relationship Id="rId2" Type="http://schemas.openxmlformats.org/officeDocument/2006/relationships/notesSlide" Target="../notesSlides/notesSlide11.xml"/><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41" Type="http://schemas.openxmlformats.org/officeDocument/2006/relationships/image" Target="../media/image63.png"/><Relationship Id="rId54" Type="http://schemas.openxmlformats.org/officeDocument/2006/relationships/image" Target="../media/image74.jp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png"/><Relationship Id="rId40" Type="http://schemas.openxmlformats.org/officeDocument/2006/relationships/image" Target="../media/image62.png"/><Relationship Id="rId45" Type="http://schemas.openxmlformats.org/officeDocument/2006/relationships/image" Target="../media/image67.jpg"/><Relationship Id="rId53" Type="http://schemas.openxmlformats.org/officeDocument/2006/relationships/image" Target="../media/image73.png"/><Relationship Id="rId58" Type="http://schemas.openxmlformats.org/officeDocument/2006/relationships/image" Target="../media/image78.jpg"/><Relationship Id="rId5" Type="http://schemas.openxmlformats.org/officeDocument/2006/relationships/image" Target="../media/image27.png"/><Relationship Id="rId15" Type="http://schemas.openxmlformats.org/officeDocument/2006/relationships/image" Target="../media/image37.jpeg"/><Relationship Id="rId23" Type="http://schemas.openxmlformats.org/officeDocument/2006/relationships/image" Target="../media/image45.png"/><Relationship Id="rId28" Type="http://schemas.openxmlformats.org/officeDocument/2006/relationships/image" Target="../media/image50.png"/><Relationship Id="rId36" Type="http://schemas.openxmlformats.org/officeDocument/2006/relationships/image" Target="../media/image58.jpg"/><Relationship Id="rId49" Type="http://schemas.openxmlformats.org/officeDocument/2006/relationships/hyperlink" Target="http://www.dotnetsolutions.co.uk/" TargetMode="External"/><Relationship Id="rId57" Type="http://schemas.openxmlformats.org/officeDocument/2006/relationships/image" Target="../media/image77.jpeg"/><Relationship Id="rId61" Type="http://schemas.openxmlformats.org/officeDocument/2006/relationships/image" Target="../media/image81.jpeg"/><Relationship Id="rId10" Type="http://schemas.openxmlformats.org/officeDocument/2006/relationships/image" Target="../media/image32.png"/><Relationship Id="rId19" Type="http://schemas.openxmlformats.org/officeDocument/2006/relationships/image" Target="../media/image41.png"/><Relationship Id="rId31" Type="http://schemas.openxmlformats.org/officeDocument/2006/relationships/image" Target="../media/image53.png"/><Relationship Id="rId44" Type="http://schemas.openxmlformats.org/officeDocument/2006/relationships/image" Target="../media/image66.jpeg"/><Relationship Id="rId52" Type="http://schemas.openxmlformats.org/officeDocument/2006/relationships/image" Target="../media/image72.png"/><Relationship Id="rId60" Type="http://schemas.openxmlformats.org/officeDocument/2006/relationships/image" Target="../media/image80.jpg"/><Relationship Id="rId4" Type="http://schemas.openxmlformats.org/officeDocument/2006/relationships/image" Target="../media/image26.tiff"/><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jpeg"/><Relationship Id="rId43" Type="http://schemas.openxmlformats.org/officeDocument/2006/relationships/image" Target="../media/image65.png"/><Relationship Id="rId48" Type="http://schemas.openxmlformats.org/officeDocument/2006/relationships/image" Target="../media/image69.png"/><Relationship Id="rId56" Type="http://schemas.openxmlformats.org/officeDocument/2006/relationships/image" Target="../media/image76.gif"/><Relationship Id="rId8" Type="http://schemas.openxmlformats.org/officeDocument/2006/relationships/image" Target="../media/image30.jpeg"/><Relationship Id="rId51" Type="http://schemas.openxmlformats.org/officeDocument/2006/relationships/image" Target="../media/image71.png"/><Relationship Id="rId3" Type="http://schemas.openxmlformats.org/officeDocument/2006/relationships/image" Target="../media/image25.jp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7.png"/><Relationship Id="rId33" Type="http://schemas.openxmlformats.org/officeDocument/2006/relationships/image" Target="../media/image55.gif"/><Relationship Id="rId38" Type="http://schemas.openxmlformats.org/officeDocument/2006/relationships/image" Target="../media/image60.png"/><Relationship Id="rId46" Type="http://schemas.openxmlformats.org/officeDocument/2006/relationships/hyperlink" Target="http://www.10thmagnitude.com/" TargetMode="External"/><Relationship Id="rId59" Type="http://schemas.openxmlformats.org/officeDocument/2006/relationships/image" Target="../media/image79.jpg"/></Relationships>
</file>

<file path=ppt/slides/_rels/slide15.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41.png"/><Relationship Id="rId26" Type="http://schemas.openxmlformats.org/officeDocument/2006/relationships/image" Target="../media/image102.png"/><Relationship Id="rId39" Type="http://schemas.openxmlformats.org/officeDocument/2006/relationships/image" Target="../media/image115.gif"/><Relationship Id="rId21" Type="http://schemas.openxmlformats.org/officeDocument/2006/relationships/image" Target="../media/image97.png"/><Relationship Id="rId34" Type="http://schemas.openxmlformats.org/officeDocument/2006/relationships/image" Target="../media/image110.png"/><Relationship Id="rId42" Type="http://schemas.openxmlformats.org/officeDocument/2006/relationships/image" Target="../media/image117.jpeg"/><Relationship Id="rId47" Type="http://schemas.openxmlformats.org/officeDocument/2006/relationships/image" Target="../media/image121.png"/><Relationship Id="rId50" Type="http://schemas.openxmlformats.org/officeDocument/2006/relationships/image" Target="../media/image124.png"/><Relationship Id="rId55" Type="http://schemas.openxmlformats.org/officeDocument/2006/relationships/image" Target="../media/image129.png"/><Relationship Id="rId63" Type="http://schemas.openxmlformats.org/officeDocument/2006/relationships/image" Target="../media/image135.png"/><Relationship Id="rId68" Type="http://schemas.openxmlformats.org/officeDocument/2006/relationships/image" Target="../media/image139.png"/><Relationship Id="rId76" Type="http://schemas.openxmlformats.org/officeDocument/2006/relationships/image" Target="../media/image147.png"/><Relationship Id="rId7" Type="http://schemas.openxmlformats.org/officeDocument/2006/relationships/image" Target="../media/image86.png"/><Relationship Id="rId71" Type="http://schemas.openxmlformats.org/officeDocument/2006/relationships/image" Target="../media/image142.png"/><Relationship Id="rId2" Type="http://schemas.openxmlformats.org/officeDocument/2006/relationships/image" Target="../media/image82.png"/><Relationship Id="rId16" Type="http://schemas.openxmlformats.org/officeDocument/2006/relationships/image" Target="../media/image93.png"/><Relationship Id="rId29" Type="http://schemas.openxmlformats.org/officeDocument/2006/relationships/image" Target="../media/image105.png"/><Relationship Id="rId11" Type="http://schemas.openxmlformats.org/officeDocument/2006/relationships/image" Target="../media/image88.jpe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png"/><Relationship Id="rId40" Type="http://schemas.openxmlformats.org/officeDocument/2006/relationships/image" Target="../media/image116.png"/><Relationship Id="rId45" Type="http://schemas.openxmlformats.org/officeDocument/2006/relationships/image" Target="../media/image119.png"/><Relationship Id="rId53" Type="http://schemas.openxmlformats.org/officeDocument/2006/relationships/image" Target="../media/image127.png"/><Relationship Id="rId58" Type="http://schemas.openxmlformats.org/officeDocument/2006/relationships/image" Target="../media/image38.png"/><Relationship Id="rId66" Type="http://schemas.openxmlformats.org/officeDocument/2006/relationships/image" Target="../media/image138.jpeg"/><Relationship Id="rId74" Type="http://schemas.openxmlformats.org/officeDocument/2006/relationships/image" Target="../media/image145.jpeg"/><Relationship Id="rId79" Type="http://schemas.openxmlformats.org/officeDocument/2006/relationships/image" Target="../media/image150.jpeg"/><Relationship Id="rId5" Type="http://schemas.openxmlformats.org/officeDocument/2006/relationships/image" Target="../media/image84.png"/><Relationship Id="rId61" Type="http://schemas.openxmlformats.org/officeDocument/2006/relationships/image" Target="../media/image133.png"/><Relationship Id="rId82" Type="http://schemas.openxmlformats.org/officeDocument/2006/relationships/image" Target="../media/image153.png"/><Relationship Id="rId10" Type="http://schemas.openxmlformats.org/officeDocument/2006/relationships/image" Target="../media/image35.png"/><Relationship Id="rId19" Type="http://schemas.openxmlformats.org/officeDocument/2006/relationships/image" Target="../media/image95.png"/><Relationship Id="rId31" Type="http://schemas.openxmlformats.org/officeDocument/2006/relationships/image" Target="../media/image107.png"/><Relationship Id="rId44" Type="http://schemas.openxmlformats.org/officeDocument/2006/relationships/image" Target="../media/image42.png"/><Relationship Id="rId52" Type="http://schemas.openxmlformats.org/officeDocument/2006/relationships/image" Target="../media/image126.png"/><Relationship Id="rId60" Type="http://schemas.openxmlformats.org/officeDocument/2006/relationships/image" Target="../media/image39.png"/><Relationship Id="rId65" Type="http://schemas.openxmlformats.org/officeDocument/2006/relationships/image" Target="../media/image137.png"/><Relationship Id="rId73" Type="http://schemas.openxmlformats.org/officeDocument/2006/relationships/image" Target="../media/image144.png"/><Relationship Id="rId78" Type="http://schemas.openxmlformats.org/officeDocument/2006/relationships/image" Target="../media/image149.png"/><Relationship Id="rId81" Type="http://schemas.openxmlformats.org/officeDocument/2006/relationships/image" Target="../media/image152.png"/><Relationship Id="rId4" Type="http://schemas.openxmlformats.org/officeDocument/2006/relationships/image" Target="../media/image34.png"/><Relationship Id="rId9" Type="http://schemas.openxmlformats.org/officeDocument/2006/relationships/image" Target="../media/image87.png"/><Relationship Id="rId14" Type="http://schemas.openxmlformats.org/officeDocument/2006/relationships/image" Target="../media/image91.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43" Type="http://schemas.openxmlformats.org/officeDocument/2006/relationships/image" Target="../media/image118.png"/><Relationship Id="rId48" Type="http://schemas.openxmlformats.org/officeDocument/2006/relationships/image" Target="../media/image122.png"/><Relationship Id="rId56" Type="http://schemas.openxmlformats.org/officeDocument/2006/relationships/image" Target="../media/image130.png"/><Relationship Id="rId64" Type="http://schemas.openxmlformats.org/officeDocument/2006/relationships/image" Target="../media/image136.png"/><Relationship Id="rId69" Type="http://schemas.openxmlformats.org/officeDocument/2006/relationships/image" Target="../media/image140.png"/><Relationship Id="rId77" Type="http://schemas.openxmlformats.org/officeDocument/2006/relationships/image" Target="../media/image148.jpg"/><Relationship Id="rId8" Type="http://schemas.openxmlformats.org/officeDocument/2006/relationships/image" Target="../media/image37.jpeg"/><Relationship Id="rId51" Type="http://schemas.openxmlformats.org/officeDocument/2006/relationships/image" Target="../media/image125.png"/><Relationship Id="rId72" Type="http://schemas.openxmlformats.org/officeDocument/2006/relationships/image" Target="../media/image143.jpg"/><Relationship Id="rId80" Type="http://schemas.openxmlformats.org/officeDocument/2006/relationships/image" Target="../media/image151.wmf"/><Relationship Id="rId3" Type="http://schemas.openxmlformats.org/officeDocument/2006/relationships/image" Target="../media/image83.png"/><Relationship Id="rId12" Type="http://schemas.openxmlformats.org/officeDocument/2006/relationships/image" Target="../media/image89.jpeg"/><Relationship Id="rId17" Type="http://schemas.openxmlformats.org/officeDocument/2006/relationships/image" Target="../media/image94.png"/><Relationship Id="rId25" Type="http://schemas.openxmlformats.org/officeDocument/2006/relationships/image" Target="../media/image101.png"/><Relationship Id="rId33" Type="http://schemas.openxmlformats.org/officeDocument/2006/relationships/image" Target="../media/image109.png"/><Relationship Id="rId38" Type="http://schemas.openxmlformats.org/officeDocument/2006/relationships/image" Target="../media/image114.png"/><Relationship Id="rId46" Type="http://schemas.openxmlformats.org/officeDocument/2006/relationships/image" Target="../media/image120.png"/><Relationship Id="rId59" Type="http://schemas.openxmlformats.org/officeDocument/2006/relationships/image" Target="../media/image132.png"/><Relationship Id="rId67" Type="http://schemas.openxmlformats.org/officeDocument/2006/relationships/image" Target="../media/image36.png"/><Relationship Id="rId20" Type="http://schemas.openxmlformats.org/officeDocument/2006/relationships/image" Target="../media/image96.png"/><Relationship Id="rId41" Type="http://schemas.openxmlformats.org/officeDocument/2006/relationships/image" Target="../media/image40.png"/><Relationship Id="rId54" Type="http://schemas.openxmlformats.org/officeDocument/2006/relationships/image" Target="../media/image128.png"/><Relationship Id="rId62" Type="http://schemas.openxmlformats.org/officeDocument/2006/relationships/image" Target="../media/image134.png"/><Relationship Id="rId70" Type="http://schemas.openxmlformats.org/officeDocument/2006/relationships/image" Target="../media/image141.jpeg"/><Relationship Id="rId75"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5.jpeg"/><Relationship Id="rId15" Type="http://schemas.openxmlformats.org/officeDocument/2006/relationships/image" Target="../media/image92.jpeg"/><Relationship Id="rId23" Type="http://schemas.openxmlformats.org/officeDocument/2006/relationships/image" Target="../media/image99.pn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3.png"/><Relationship Id="rId57" Type="http://schemas.openxmlformats.org/officeDocument/2006/relationships/image" Target="../media/image131.png"/></Relationships>
</file>

<file path=ppt/slides/_rels/slide16.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18" Type="http://schemas.openxmlformats.org/officeDocument/2006/relationships/image" Target="../media/image162.png"/><Relationship Id="rId26" Type="http://schemas.openxmlformats.org/officeDocument/2006/relationships/image" Target="../media/image169.jpg"/><Relationship Id="rId39" Type="http://schemas.openxmlformats.org/officeDocument/2006/relationships/image" Target="../media/image179.png"/><Relationship Id="rId3" Type="http://schemas.openxmlformats.org/officeDocument/2006/relationships/image" Target="../media/image154.png"/><Relationship Id="rId21" Type="http://schemas.openxmlformats.org/officeDocument/2006/relationships/image" Target="../media/image165.emf"/><Relationship Id="rId34" Type="http://schemas.microsoft.com/office/2007/relationships/hdphoto" Target="../media/hdphoto12.wdp"/><Relationship Id="rId7" Type="http://schemas.openxmlformats.org/officeDocument/2006/relationships/image" Target="../media/image156.png"/><Relationship Id="rId12" Type="http://schemas.openxmlformats.org/officeDocument/2006/relationships/image" Target="../media/image159.png"/><Relationship Id="rId17" Type="http://schemas.microsoft.com/office/2007/relationships/hdphoto" Target="../media/hdphoto10.wdp"/><Relationship Id="rId25" Type="http://schemas.microsoft.com/office/2007/relationships/hdphoto" Target="../media/hdphoto11.wdp"/><Relationship Id="rId33" Type="http://schemas.openxmlformats.org/officeDocument/2006/relationships/image" Target="../media/image176.png"/><Relationship Id="rId38" Type="http://schemas.microsoft.com/office/2007/relationships/hdphoto" Target="../media/hdphoto14.wdp"/><Relationship Id="rId2" Type="http://schemas.openxmlformats.org/officeDocument/2006/relationships/notesSlide" Target="../notesSlides/notesSlide12.xml"/><Relationship Id="rId16" Type="http://schemas.openxmlformats.org/officeDocument/2006/relationships/image" Target="../media/image161.png"/><Relationship Id="rId20" Type="http://schemas.openxmlformats.org/officeDocument/2006/relationships/image" Target="../media/image164.png"/><Relationship Id="rId29" Type="http://schemas.openxmlformats.org/officeDocument/2006/relationships/image" Target="../media/image172.jpg"/><Relationship Id="rId1" Type="http://schemas.openxmlformats.org/officeDocument/2006/relationships/slideLayout" Target="../slideLayouts/slideLayout7.xml"/><Relationship Id="rId6" Type="http://schemas.microsoft.com/office/2007/relationships/hdphoto" Target="../media/hdphoto5.wdp"/><Relationship Id="rId11" Type="http://schemas.openxmlformats.org/officeDocument/2006/relationships/image" Target="../media/image158.emf"/><Relationship Id="rId24" Type="http://schemas.openxmlformats.org/officeDocument/2006/relationships/image" Target="../media/image168.png"/><Relationship Id="rId32" Type="http://schemas.openxmlformats.org/officeDocument/2006/relationships/image" Target="../media/image175.png"/><Relationship Id="rId37" Type="http://schemas.openxmlformats.org/officeDocument/2006/relationships/image" Target="../media/image178.png"/><Relationship Id="rId5" Type="http://schemas.openxmlformats.org/officeDocument/2006/relationships/image" Target="../media/image155.png"/><Relationship Id="rId15" Type="http://schemas.microsoft.com/office/2007/relationships/hdphoto" Target="../media/hdphoto9.wdp"/><Relationship Id="rId23" Type="http://schemas.openxmlformats.org/officeDocument/2006/relationships/image" Target="../media/image167.png"/><Relationship Id="rId28" Type="http://schemas.openxmlformats.org/officeDocument/2006/relationships/image" Target="../media/image171.jpg"/><Relationship Id="rId36" Type="http://schemas.microsoft.com/office/2007/relationships/hdphoto" Target="../media/hdphoto13.wdp"/><Relationship Id="rId10" Type="http://schemas.microsoft.com/office/2007/relationships/hdphoto" Target="../media/hdphoto7.wdp"/><Relationship Id="rId19" Type="http://schemas.openxmlformats.org/officeDocument/2006/relationships/image" Target="../media/image163.png"/><Relationship Id="rId31" Type="http://schemas.openxmlformats.org/officeDocument/2006/relationships/image" Target="../media/image174.png"/><Relationship Id="rId4" Type="http://schemas.microsoft.com/office/2007/relationships/hdphoto" Target="../media/hdphoto4.wdp"/><Relationship Id="rId9" Type="http://schemas.openxmlformats.org/officeDocument/2006/relationships/image" Target="../media/image157.png"/><Relationship Id="rId14" Type="http://schemas.openxmlformats.org/officeDocument/2006/relationships/image" Target="../media/image160.png"/><Relationship Id="rId22" Type="http://schemas.openxmlformats.org/officeDocument/2006/relationships/image" Target="../media/image166.png"/><Relationship Id="rId27" Type="http://schemas.openxmlformats.org/officeDocument/2006/relationships/image" Target="../media/image170.png"/><Relationship Id="rId30" Type="http://schemas.openxmlformats.org/officeDocument/2006/relationships/image" Target="../media/image173.jpg"/><Relationship Id="rId35" Type="http://schemas.openxmlformats.org/officeDocument/2006/relationships/image" Target="../media/image17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emf"/><Relationship Id="rId1" Type="http://schemas.openxmlformats.org/officeDocument/2006/relationships/slideLayout" Target="../slideLayouts/slideLayout5.xml"/><Relationship Id="rId4" Type="http://schemas.openxmlformats.org/officeDocument/2006/relationships/image" Target="../media/image18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0.emf"/><Relationship Id="rId18" Type="http://schemas.openxmlformats.org/officeDocument/2006/relationships/image" Target="../media/image195.emf"/><Relationship Id="rId26" Type="http://schemas.openxmlformats.org/officeDocument/2006/relationships/image" Target="../media/image180.emf"/><Relationship Id="rId39" Type="http://schemas.openxmlformats.org/officeDocument/2006/relationships/image" Target="../media/image213.emf"/><Relationship Id="rId3" Type="http://schemas.openxmlformats.org/officeDocument/2006/relationships/image" Target="../media/image183.png"/><Relationship Id="rId21" Type="http://schemas.openxmlformats.org/officeDocument/2006/relationships/image" Target="../media/image197.emf"/><Relationship Id="rId34" Type="http://schemas.openxmlformats.org/officeDocument/2006/relationships/image" Target="../media/image208.emf"/><Relationship Id="rId7" Type="http://schemas.openxmlformats.org/officeDocument/2006/relationships/image" Target="../media/image185.emf"/><Relationship Id="rId12" Type="http://schemas.openxmlformats.org/officeDocument/2006/relationships/image" Target="../media/image189.emf"/><Relationship Id="rId17" Type="http://schemas.openxmlformats.org/officeDocument/2006/relationships/image" Target="../media/image194.emf"/><Relationship Id="rId25" Type="http://schemas.openxmlformats.org/officeDocument/2006/relationships/image" Target="../media/image200.emf"/><Relationship Id="rId33" Type="http://schemas.openxmlformats.org/officeDocument/2006/relationships/image" Target="../media/image207.emf"/><Relationship Id="rId38" Type="http://schemas.openxmlformats.org/officeDocument/2006/relationships/image" Target="../media/image212.png"/><Relationship Id="rId2" Type="http://schemas.openxmlformats.org/officeDocument/2006/relationships/notesSlide" Target="../notesSlides/notesSlide14.xml"/><Relationship Id="rId16" Type="http://schemas.openxmlformats.org/officeDocument/2006/relationships/image" Target="../media/image193.emf"/><Relationship Id="rId20" Type="http://schemas.openxmlformats.org/officeDocument/2006/relationships/image" Target="../media/image196.emf"/><Relationship Id="rId29" Type="http://schemas.openxmlformats.org/officeDocument/2006/relationships/image" Target="../media/image203.emf"/><Relationship Id="rId1" Type="http://schemas.openxmlformats.org/officeDocument/2006/relationships/slideLayout" Target="../slideLayouts/slideLayout8.xml"/><Relationship Id="rId6" Type="http://schemas.microsoft.com/office/2007/relationships/hdphoto" Target="../media/hdphoto16.wdp"/><Relationship Id="rId11" Type="http://schemas.microsoft.com/office/2007/relationships/hdphoto" Target="../media/hdphoto17.wdp"/><Relationship Id="rId24" Type="http://schemas.openxmlformats.org/officeDocument/2006/relationships/image" Target="../media/image181.emf"/><Relationship Id="rId32" Type="http://schemas.openxmlformats.org/officeDocument/2006/relationships/image" Target="../media/image206.png"/><Relationship Id="rId37" Type="http://schemas.openxmlformats.org/officeDocument/2006/relationships/image" Target="../media/image211.emf"/><Relationship Id="rId5" Type="http://schemas.openxmlformats.org/officeDocument/2006/relationships/image" Target="../media/image184.png"/><Relationship Id="rId15" Type="http://schemas.openxmlformats.org/officeDocument/2006/relationships/image" Target="../media/image192.emf"/><Relationship Id="rId23" Type="http://schemas.openxmlformats.org/officeDocument/2006/relationships/image" Target="../media/image199.png"/><Relationship Id="rId28" Type="http://schemas.openxmlformats.org/officeDocument/2006/relationships/image" Target="../media/image202.emf"/><Relationship Id="rId36" Type="http://schemas.openxmlformats.org/officeDocument/2006/relationships/image" Target="../media/image210.emf"/><Relationship Id="rId10" Type="http://schemas.openxmlformats.org/officeDocument/2006/relationships/image" Target="../media/image188.png"/><Relationship Id="rId19" Type="http://schemas.openxmlformats.org/officeDocument/2006/relationships/image" Target="../media/image182.emf"/><Relationship Id="rId31" Type="http://schemas.openxmlformats.org/officeDocument/2006/relationships/image" Target="../media/image205.emf"/><Relationship Id="rId4" Type="http://schemas.microsoft.com/office/2007/relationships/hdphoto" Target="../media/hdphoto15.wdp"/><Relationship Id="rId9" Type="http://schemas.openxmlformats.org/officeDocument/2006/relationships/image" Target="../media/image187.emf"/><Relationship Id="rId14" Type="http://schemas.openxmlformats.org/officeDocument/2006/relationships/image" Target="../media/image191.emf"/><Relationship Id="rId22" Type="http://schemas.openxmlformats.org/officeDocument/2006/relationships/image" Target="../media/image198.png"/><Relationship Id="rId27" Type="http://schemas.openxmlformats.org/officeDocument/2006/relationships/image" Target="../media/image201.emf"/><Relationship Id="rId30" Type="http://schemas.openxmlformats.org/officeDocument/2006/relationships/image" Target="../media/image204.emf"/><Relationship Id="rId35" Type="http://schemas.openxmlformats.org/officeDocument/2006/relationships/image" Target="../media/image209.emf"/></Relationships>
</file>

<file path=ppt/slides/_rels/slide2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 Id="rId9" Type="http://schemas.openxmlformats.org/officeDocument/2006/relationships/image" Target="../media/image223.png"/></Relationships>
</file>

<file path=ppt/slides/_rels/slide3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3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230.emf"/><Relationship Id="rId5" Type="http://schemas.openxmlformats.org/officeDocument/2006/relationships/image" Target="../media/image213.emf"/><Relationship Id="rId4" Type="http://schemas.openxmlformats.org/officeDocument/2006/relationships/image" Target="../media/image229.emf"/></Relationships>
</file>

<file path=ppt/slides/_rels/slide37.xml.rels><?xml version="1.0" encoding="UTF-8" standalone="yes"?>
<Relationships xmlns="http://schemas.openxmlformats.org/package/2006/relationships"><Relationship Id="rId2" Type="http://schemas.openxmlformats.org/officeDocument/2006/relationships/image" Target="../media/image232.tmp"/><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233.png"/><Relationship Id="rId7" Type="http://schemas.openxmlformats.org/officeDocument/2006/relationships/image" Target="../media/image23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microsoft.com/office/2007/relationships/hdphoto" Target="../media/hdphoto19.wdp"/><Relationship Id="rId5" Type="http://schemas.openxmlformats.org/officeDocument/2006/relationships/image" Target="../media/image234.png"/><Relationship Id="rId4" Type="http://schemas.microsoft.com/office/2007/relationships/hdphoto" Target="../media/hdphoto18.wdp"/></Relationships>
</file>

<file path=ppt/slides/_rels/slide39.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39.png"/><Relationship Id="rId5" Type="http://schemas.openxmlformats.org/officeDocument/2006/relationships/image" Target="../media/image238.png"/><Relationship Id="rId10" Type="http://schemas.microsoft.com/office/2007/relationships/hdphoto" Target="../media/hdphoto21.wdp"/><Relationship Id="rId4" Type="http://schemas.openxmlformats.org/officeDocument/2006/relationships/image" Target="../media/image237.png"/><Relationship Id="rId9" Type="http://schemas.openxmlformats.org/officeDocument/2006/relationships/image" Target="../media/image2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4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 Id="rId9" Type="http://schemas.openxmlformats.org/officeDocument/2006/relationships/image" Target="../media/image25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image" Target="../media/image180.emf"/><Relationship Id="rId1" Type="http://schemas.openxmlformats.org/officeDocument/2006/relationships/slideLayout" Target="../slideLayouts/slideLayout5.xml"/><Relationship Id="rId4" Type="http://schemas.openxmlformats.org/officeDocument/2006/relationships/image" Target="../media/image18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microsoft.com/office/2007/relationships/hdphoto" Target="../media/hdphoto2.wdp"/><Relationship Id="rId5" Type="http://schemas.openxmlformats.org/officeDocument/2006/relationships/image" Target="../media/image2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194767"/>
            <a:ext cx="12188826" cy="1081833"/>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r>
              <a:rPr lang="en-NZ" sz="7200" smtClean="0"/>
              <a:t>Microsoft Azure DevCamps</a:t>
            </a:r>
            <a:endParaRPr lang="en-NZ" sz="7200" dirty="0"/>
          </a:p>
        </p:txBody>
      </p:sp>
      <p:sp>
        <p:nvSpPr>
          <p:cNvPr id="5" name="Subtitle 2"/>
          <p:cNvSpPr txBox="1">
            <a:spLocks/>
          </p:cNvSpPr>
          <p:nvPr/>
        </p:nvSpPr>
        <p:spPr>
          <a:xfrm>
            <a:off x="227012" y="4267200"/>
            <a:ext cx="5448915" cy="2438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pPr>
            <a:r>
              <a:rPr lang="en-US" sz="4399" b="1" dirty="0" smtClean="0">
                <a:solidFill>
                  <a:srgbClr val="00B0F0"/>
                </a:solidFill>
              </a:rPr>
              <a:t>Vishesh Oberoi</a:t>
            </a:r>
          </a:p>
          <a:p>
            <a:pPr marL="0" indent="0">
              <a:buNone/>
            </a:pPr>
            <a:r>
              <a:rPr lang="en-US" sz="2799" dirty="0" smtClean="0"/>
              <a:t>Software Developer, Datacom</a:t>
            </a:r>
          </a:p>
          <a:p>
            <a:pPr marL="0" indent="0">
              <a:buNone/>
            </a:pPr>
            <a:r>
              <a:rPr lang="en-US" sz="2199" dirty="0">
                <a:solidFill>
                  <a:srgbClr val="92D050"/>
                </a:solidFill>
              </a:rPr>
              <a:t>@</a:t>
            </a:r>
            <a:r>
              <a:rPr lang="en-US" sz="2199" dirty="0" err="1" smtClean="0">
                <a:solidFill>
                  <a:srgbClr val="92D050"/>
                </a:solidFill>
              </a:rPr>
              <a:t>ovishesh</a:t>
            </a:r>
            <a:endParaRPr lang="en-US" sz="2199" dirty="0" smtClean="0">
              <a:solidFill>
                <a:srgbClr val="92D050"/>
              </a:solidFill>
            </a:endParaRPr>
          </a:p>
          <a:p>
            <a:pPr marL="0" indent="0">
              <a:buNone/>
            </a:pPr>
            <a:r>
              <a:rPr lang="en-US" sz="2199" dirty="0" smtClean="0">
                <a:solidFill>
                  <a:srgbClr val="92D050"/>
                </a:solidFill>
              </a:rPr>
              <a:t>vishesho@datacom.co.nz</a:t>
            </a:r>
          </a:p>
          <a:p>
            <a:pPr marL="0" indent="0">
              <a:buNone/>
            </a:pPr>
            <a:r>
              <a:rPr lang="en-US" sz="2199" dirty="0" smtClean="0">
                <a:solidFill>
                  <a:srgbClr val="92D050"/>
                </a:solidFill>
              </a:rPr>
              <a:t>http://visheshoberoi.com</a:t>
            </a:r>
            <a:endParaRPr lang="en-US" sz="2199" dirty="0">
              <a:solidFill>
                <a:srgbClr val="92D050"/>
              </a:solidFill>
            </a:endParaRPr>
          </a:p>
          <a:p>
            <a:pPr marL="0" indent="0">
              <a:buNone/>
            </a:pPr>
            <a:endParaRPr lang="en-US" sz="2199" dirty="0">
              <a:solidFill>
                <a:srgbClr val="92D050"/>
              </a:solidFill>
            </a:endParaRP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38805" y="717984"/>
            <a:ext cx="6226949" cy="446767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8"/>
            <a:endParaRPr lang="en-US" sz="1799">
              <a:solidFill>
                <a:srgbClr val="FFFFFF"/>
              </a:solidFill>
            </a:endParaRPr>
          </a:p>
        </p:txBody>
      </p:sp>
      <p:sp>
        <p:nvSpPr>
          <p:cNvPr id="2" name="Title 1"/>
          <p:cNvSpPr>
            <a:spLocks noGrp="1"/>
          </p:cNvSpPr>
          <p:nvPr>
            <p:ph type="title"/>
          </p:nvPr>
        </p:nvSpPr>
        <p:spPr>
          <a:xfrm>
            <a:off x="493216" y="2308761"/>
            <a:ext cx="3280677" cy="2418135"/>
          </a:xfrm>
        </p:spPr>
        <p:txBody>
          <a:bodyPr/>
          <a:lstStyle/>
          <a:p>
            <a:r>
              <a:rPr lang="en-US" sz="5881" dirty="0"/>
              <a:t>Microsoft Azure</a:t>
            </a:r>
          </a:p>
        </p:txBody>
      </p:sp>
      <p:pic>
        <p:nvPicPr>
          <p:cNvPr id="4" name="Picture 3"/>
          <p:cNvPicPr>
            <a:picLocks noChangeAspect="1"/>
          </p:cNvPicPr>
          <p:nvPr/>
        </p:nvPicPr>
        <p:blipFill>
          <a:blip r:embed="rId3"/>
          <a:stretch>
            <a:fillRect/>
          </a:stretch>
        </p:blipFill>
        <p:spPr>
          <a:xfrm>
            <a:off x="4038805" y="717984"/>
            <a:ext cx="6309377" cy="5459130"/>
          </a:xfrm>
          <a:prstGeom prst="rect">
            <a:avLst/>
          </a:prstGeom>
        </p:spPr>
      </p:pic>
    </p:spTree>
    <p:extLst>
      <p:ext uri="{BB962C8B-B14F-4D97-AF65-F5344CB8AC3E}">
        <p14:creationId xmlns:p14="http://schemas.microsoft.com/office/powerpoint/2010/main" val="100980090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42158511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42380778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a:t>Why the cloud?</a:t>
            </a:r>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32477359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3901696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smtClean="0"/>
              <a:t>Azure Preview Portal</a:t>
            </a:r>
            <a:endParaRPr lang="en-US" dirty="0"/>
          </a:p>
        </p:txBody>
      </p:sp>
      <p:sp>
        <p:nvSpPr>
          <p:cNvPr id="3" name="Text Placeholder 1"/>
          <p:cNvSpPr txBox="1">
            <a:spLocks/>
          </p:cNvSpPr>
          <p:nvPr/>
        </p:nvSpPr>
        <p:spPr>
          <a:xfrm>
            <a:off x="247076" y="1935348"/>
            <a:ext cx="8334267" cy="4331592"/>
          </a:xfrm>
          <a:prstGeom prst="rect">
            <a:avLst/>
          </a:prstGeom>
          <a:solidFill>
            <a:schemeClr val="accent1"/>
          </a:solidFill>
        </p:spPr>
        <p:txBody>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US" sz="3528" dirty="0">
                <a:gradFill>
                  <a:gsLst>
                    <a:gs pos="1250">
                      <a:srgbClr val="FFFFFF"/>
                    </a:gs>
                    <a:gs pos="100000">
                      <a:srgbClr val="FFFFFF"/>
                    </a:gs>
                  </a:gsLst>
                  <a:lin ang="5400000" scaled="0"/>
                </a:gradFill>
              </a:rPr>
              <a:t>Create and Configure Cloud Resources</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Virtual Machines, Virtual Networks, Web Apps, Mobile Apps etc..</a:t>
            </a:r>
          </a:p>
          <a:p>
            <a:pPr marL="0" indent="0">
              <a:buClr>
                <a:srgbClr val="FFFFFF"/>
              </a:buClr>
              <a:buNone/>
            </a:pPr>
            <a:r>
              <a:rPr lang="en-US" sz="3528" dirty="0">
                <a:gradFill>
                  <a:gsLst>
                    <a:gs pos="1250">
                      <a:srgbClr val="FFFFFF"/>
                    </a:gs>
                    <a:gs pos="100000">
                      <a:srgbClr val="FFFFFF"/>
                    </a:gs>
                  </a:gsLst>
                  <a:lin ang="5400000" scaled="0"/>
                </a:gradFill>
              </a:rPr>
              <a:t>Monitor Workloads and Configure Alerts</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Customizable Startboard and blades</a:t>
            </a:r>
          </a:p>
          <a:p>
            <a:pPr marL="0" indent="0">
              <a:buClr>
                <a:srgbClr val="FFFFFF"/>
              </a:buClr>
              <a:buNone/>
            </a:pPr>
            <a:r>
              <a:rPr lang="en-US" sz="3528" dirty="0">
                <a:gradFill>
                  <a:gsLst>
                    <a:gs pos="1250">
                      <a:srgbClr val="FFFFFF"/>
                    </a:gs>
                    <a:gs pos="100000">
                      <a:srgbClr val="FFFFFF"/>
                    </a:gs>
                  </a:gsLst>
                  <a:lin ang="5400000" scaled="0"/>
                </a:gradFill>
              </a:rPr>
              <a:t>Integrated DevOps Experience </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Continuous integration and deployment and configuration management </a:t>
            </a:r>
          </a:p>
          <a:p>
            <a:pPr marL="0" indent="0">
              <a:buClr>
                <a:srgbClr val="FFFFFF"/>
              </a:buClr>
              <a:buNone/>
            </a:pPr>
            <a:r>
              <a:rPr lang="en-US" sz="3528" dirty="0">
                <a:gradFill>
                  <a:gsLst>
                    <a:gs pos="1250">
                      <a:srgbClr val="FFFFFF"/>
                    </a:gs>
                    <a:gs pos="100000">
                      <a:srgbClr val="FFFFFF"/>
                    </a:gs>
                  </a:gsLst>
                  <a:lin ang="5400000" scaled="0"/>
                </a:gradFill>
              </a:rPr>
              <a:t>Integration with the Azure Market Place</a:t>
            </a:r>
          </a:p>
          <a:p>
            <a:pPr marL="448102" indent="-448102">
              <a:buClr>
                <a:srgbClr val="FFFFFF"/>
              </a:buClr>
              <a:buFont typeface="Arial" panose="020B0604020202020204" pitchFamily="34" charset="0"/>
              <a:buChar char="•"/>
            </a:pPr>
            <a:r>
              <a:rPr lang="en-US" sz="2156" dirty="0">
                <a:gradFill>
                  <a:gsLst>
                    <a:gs pos="1250">
                      <a:srgbClr val="FFFFFF"/>
                    </a:gs>
                    <a:gs pos="100000">
                      <a:srgbClr val="FFFFFF"/>
                    </a:gs>
                  </a:gsLst>
                  <a:lin ang="5400000" scaled="0"/>
                </a:gradFill>
              </a:rPr>
              <a:t>Easy access to Microsoft and Azure certified solutions</a:t>
            </a:r>
          </a:p>
        </p:txBody>
      </p:sp>
      <p:pic>
        <p:nvPicPr>
          <p:cNvPr id="4" name="Picture 3"/>
          <p:cNvPicPr>
            <a:picLocks noChangeAspect="1"/>
          </p:cNvPicPr>
          <p:nvPr/>
        </p:nvPicPr>
        <p:blipFill>
          <a:blip r:embed="rId3"/>
          <a:stretch>
            <a:fillRect/>
          </a:stretch>
        </p:blipFill>
        <p:spPr>
          <a:xfrm>
            <a:off x="8110843" y="3429000"/>
            <a:ext cx="3876945" cy="2471088"/>
          </a:xfrm>
          <a:prstGeom prst="rect">
            <a:avLst/>
          </a:prstGeom>
        </p:spPr>
      </p:pic>
    </p:spTree>
    <p:extLst>
      <p:ext uri="{BB962C8B-B14F-4D97-AF65-F5344CB8AC3E}">
        <p14:creationId xmlns:p14="http://schemas.microsoft.com/office/powerpoint/2010/main" val="380822753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2" y="1447800"/>
            <a:ext cx="11031571" cy="2387600"/>
          </a:xfrm>
        </p:spPr>
        <p:txBody>
          <a:bodyPr/>
          <a:lstStyle/>
          <a:p>
            <a:pPr algn="ctr"/>
            <a:r>
              <a:rPr lang="en-US" sz="8000" dirty="0" smtClean="0"/>
              <a:t>Some Key Azure Features</a:t>
            </a:r>
            <a:endParaRPr lang="en-US" sz="8000" dirty="0"/>
          </a:p>
        </p:txBody>
      </p:sp>
    </p:spTree>
    <p:extLst>
      <p:ext uri="{BB962C8B-B14F-4D97-AF65-F5344CB8AC3E}">
        <p14:creationId xmlns:p14="http://schemas.microsoft.com/office/powerpoint/2010/main" val="16990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sz="3136" dirty="0"/>
          </a:p>
          <a:p>
            <a:r>
              <a:rPr lang="en-US" sz="3136" dirty="0"/>
              <a:t>Integrated offering for building intelligent web and mobile apps</a:t>
            </a:r>
          </a:p>
          <a:p>
            <a:pPr lvl="1">
              <a:buFont typeface="Courier New" panose="02070309020205020404" pitchFamily="49" charset="0"/>
              <a:buChar char="o"/>
            </a:pPr>
            <a:r>
              <a:rPr lang="en-US" sz="1960" dirty="0">
                <a:latin typeface="+mj-lt"/>
              </a:rPr>
              <a:t>Web Apps – build web apps</a:t>
            </a:r>
          </a:p>
          <a:p>
            <a:pPr lvl="1">
              <a:buFont typeface="Courier New" panose="02070309020205020404" pitchFamily="49" charset="0"/>
              <a:buChar char="o"/>
            </a:pPr>
            <a:r>
              <a:rPr lang="en-US" sz="1960" dirty="0">
                <a:latin typeface="+mj-lt"/>
              </a:rPr>
              <a:t>Mobile Apps – build mobile apps for any device</a:t>
            </a:r>
          </a:p>
          <a:p>
            <a:pPr lvl="1">
              <a:buFont typeface="Courier New" panose="02070309020205020404" pitchFamily="49" charset="0"/>
              <a:buChar char="o"/>
            </a:pPr>
            <a:r>
              <a:rPr lang="en-US" sz="1960" dirty="0">
                <a:latin typeface="+mj-lt"/>
              </a:rPr>
              <a:t>Logic Apps – automate processes with durable cloud-based workflows</a:t>
            </a:r>
          </a:p>
          <a:p>
            <a:pPr lvl="1">
              <a:buFont typeface="Courier New" panose="02070309020205020404" pitchFamily="49" charset="0"/>
              <a:buChar char="o"/>
            </a:pPr>
            <a:r>
              <a:rPr lang="en-US" sz="1960" dirty="0">
                <a:latin typeface="+mj-lt"/>
              </a:rPr>
              <a:t>API Apps – build cloud APIs for Web/Mobile/Logic Apps to consume</a:t>
            </a:r>
          </a:p>
          <a:p>
            <a:r>
              <a:rPr lang="en-US" sz="3136" dirty="0"/>
              <a:t>Scale as your business grows</a:t>
            </a:r>
          </a:p>
          <a:p>
            <a:r>
              <a:rPr lang="en-US" sz="3136" dirty="0"/>
              <a:t>Connectors to common SaaS systems</a:t>
            </a:r>
          </a:p>
        </p:txBody>
      </p:sp>
      <p:sp>
        <p:nvSpPr>
          <p:cNvPr id="3" name="Title 2"/>
          <p:cNvSpPr>
            <a:spLocks noGrp="1"/>
          </p:cNvSpPr>
          <p:nvPr>
            <p:ph type="title"/>
          </p:nvPr>
        </p:nvSpPr>
        <p:spPr/>
        <p:txBody>
          <a:bodyPr/>
          <a:lstStyle/>
          <a:p>
            <a:r>
              <a:rPr lang="en-US" dirty="0" smtClean="0"/>
              <a:t>Azure App Service</a:t>
            </a:r>
            <a:endParaRPr lang="en-US" dirty="0"/>
          </a:p>
        </p:txBody>
      </p:sp>
      <p:pic>
        <p:nvPicPr>
          <p:cNvPr id="8" name="Picture 7"/>
          <p:cNvPicPr>
            <a:picLocks noChangeAspect="1"/>
          </p:cNvPicPr>
          <p:nvPr/>
        </p:nvPicPr>
        <p:blipFill>
          <a:blip r:embed="rId3"/>
          <a:stretch>
            <a:fillRect/>
          </a:stretch>
        </p:blipFill>
        <p:spPr>
          <a:xfrm>
            <a:off x="143391" y="2308761"/>
            <a:ext cx="3080273" cy="3098941"/>
          </a:xfrm>
          <a:prstGeom prst="rect">
            <a:avLst/>
          </a:prstGeom>
        </p:spPr>
      </p:pic>
    </p:spTree>
    <p:extLst>
      <p:ext uri="{BB962C8B-B14F-4D97-AF65-F5344CB8AC3E}">
        <p14:creationId xmlns:p14="http://schemas.microsoft.com/office/powerpoint/2010/main" val="2264149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95682" y="505112"/>
            <a:ext cx="5077139" cy="2386640"/>
          </a:xfrm>
        </p:spPr>
        <p:txBody>
          <a:bodyPr/>
          <a:lstStyle/>
          <a:p>
            <a:r>
              <a:rPr lang="en-US" dirty="0" smtClean="0"/>
              <a:t>Resource Group</a:t>
            </a:r>
            <a:endParaRPr lang="en-US" dirty="0"/>
          </a:p>
        </p:txBody>
      </p:sp>
      <p:sp>
        <p:nvSpPr>
          <p:cNvPr id="3" name="Subtitle 2"/>
          <p:cNvSpPr>
            <a:spLocks noGrp="1"/>
          </p:cNvSpPr>
          <p:nvPr>
            <p:ph type="subTitle" idx="1"/>
          </p:nvPr>
        </p:nvSpPr>
        <p:spPr>
          <a:xfrm>
            <a:off x="5795681" y="3072551"/>
            <a:ext cx="5733406" cy="3337560"/>
          </a:xfrm>
        </p:spPr>
        <p:txBody>
          <a:bodyPr>
            <a:normAutofit/>
          </a:bodyPr>
          <a:lstStyle/>
          <a:p>
            <a:pPr marL="399892" indent="-399892">
              <a:buFont typeface="Wingdings" panose="05000000000000000000" pitchFamily="2" charset="2"/>
              <a:buChar char="à"/>
            </a:pPr>
            <a:r>
              <a:rPr lang="en-US" sz="2399" dirty="0">
                <a:solidFill>
                  <a:schemeClr val="tx1"/>
                </a:solidFill>
                <a:latin typeface="Segoe UI Light" panose="020B0502040204020203" pitchFamily="34" charset="0"/>
                <a:cs typeface="Segoe UI Light" panose="020B0502040204020203" pitchFamily="34" charset="0"/>
              </a:rPr>
              <a:t>container for multiple resources</a:t>
            </a:r>
          </a:p>
          <a:p>
            <a:pPr marL="399892" indent="-399892">
              <a:buFont typeface="Wingdings" panose="05000000000000000000" pitchFamily="2" charset="2"/>
              <a:buChar char="à"/>
            </a:pPr>
            <a:r>
              <a:rPr lang="en-US" sz="2399" dirty="0">
                <a:solidFill>
                  <a:schemeClr val="tx1"/>
                </a:solidFill>
                <a:latin typeface="Segoe UI Light" panose="020B0502040204020203" pitchFamily="34" charset="0"/>
                <a:cs typeface="Segoe UI Light" panose="020B0502040204020203" pitchFamily="34" charset="0"/>
              </a:rPr>
              <a:t>resources exist in one* resource group</a:t>
            </a:r>
          </a:p>
          <a:p>
            <a:pPr marL="399892" indent="-399892">
              <a:buFont typeface="Wingdings" panose="05000000000000000000" pitchFamily="2" charset="2"/>
              <a:buChar char="à"/>
            </a:pPr>
            <a:r>
              <a:rPr lang="en-US" sz="2399" dirty="0">
                <a:solidFill>
                  <a:schemeClr val="tx1"/>
                </a:solidFill>
                <a:latin typeface="Segoe UI Light" panose="020B0502040204020203" pitchFamily="34" charset="0"/>
                <a:cs typeface="Segoe UI Light" panose="020B0502040204020203" pitchFamily="34" charset="0"/>
              </a:rPr>
              <a:t>resource groups can span regions</a:t>
            </a:r>
          </a:p>
          <a:p>
            <a:pPr marL="399892" indent="-399892">
              <a:buFont typeface="Wingdings" panose="05000000000000000000" pitchFamily="2" charset="2"/>
              <a:buChar char="à"/>
            </a:pPr>
            <a:r>
              <a:rPr lang="en-US" sz="2399" dirty="0">
                <a:solidFill>
                  <a:schemeClr val="tx1"/>
                </a:solidFill>
                <a:latin typeface="Segoe UI Light" panose="020B0502040204020203" pitchFamily="34" charset="0"/>
                <a:cs typeface="Segoe UI Light" panose="020B0502040204020203" pitchFamily="34" charset="0"/>
              </a:rPr>
              <a:t>resource groups can span services</a:t>
            </a:r>
            <a:endParaRPr lang="en-US" dirty="0">
              <a:solidFill>
                <a:schemeClr val="tx1"/>
              </a:solidFill>
            </a:endParaRPr>
          </a:p>
        </p:txBody>
      </p:sp>
      <p:sp>
        <p:nvSpPr>
          <p:cNvPr id="9" name="Freeform 7"/>
          <p:cNvSpPr>
            <a:spLocks/>
          </p:cNvSpPr>
          <p:nvPr/>
        </p:nvSpPr>
        <p:spPr bwMode="auto">
          <a:xfrm>
            <a:off x="1586137" y="1986544"/>
            <a:ext cx="3059465" cy="3057882"/>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 name="Freeform 8"/>
          <p:cNvSpPr>
            <a:spLocks/>
          </p:cNvSpPr>
          <p:nvPr/>
        </p:nvSpPr>
        <p:spPr bwMode="auto">
          <a:xfrm>
            <a:off x="3114282" y="1935764"/>
            <a:ext cx="126949" cy="141231"/>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1" name="Freeform 9"/>
          <p:cNvSpPr>
            <a:spLocks/>
          </p:cNvSpPr>
          <p:nvPr/>
        </p:nvSpPr>
        <p:spPr bwMode="auto">
          <a:xfrm>
            <a:off x="1592484" y="3002135"/>
            <a:ext cx="149165" cy="147579"/>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2" name="Freeform 10"/>
          <p:cNvSpPr>
            <a:spLocks/>
          </p:cNvSpPr>
          <p:nvPr/>
        </p:nvSpPr>
        <p:spPr bwMode="auto">
          <a:xfrm>
            <a:off x="1202117" y="1786600"/>
            <a:ext cx="1307573" cy="1155235"/>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3" name="Freeform 11"/>
          <p:cNvSpPr>
            <a:spLocks/>
          </p:cNvSpPr>
          <p:nvPr/>
        </p:nvSpPr>
        <p:spPr bwMode="auto">
          <a:xfrm>
            <a:off x="1202117" y="1786600"/>
            <a:ext cx="1307573" cy="1155235"/>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4" name="Freeform 12"/>
          <p:cNvSpPr>
            <a:spLocks/>
          </p:cNvSpPr>
          <p:nvPr/>
        </p:nvSpPr>
        <p:spPr bwMode="auto">
          <a:xfrm>
            <a:off x="1360803" y="1959567"/>
            <a:ext cx="157099" cy="415758"/>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5" name="Freeform 13"/>
          <p:cNvSpPr>
            <a:spLocks/>
          </p:cNvSpPr>
          <p:nvPr/>
        </p:nvSpPr>
        <p:spPr bwMode="auto">
          <a:xfrm>
            <a:off x="1555986" y="2394367"/>
            <a:ext cx="777562" cy="385607"/>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6" name="Freeform 14"/>
          <p:cNvSpPr>
            <a:spLocks/>
          </p:cNvSpPr>
          <p:nvPr/>
        </p:nvSpPr>
        <p:spPr bwMode="auto">
          <a:xfrm>
            <a:off x="1865424" y="2102384"/>
            <a:ext cx="552227" cy="463363"/>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7" name="Freeform 15"/>
          <p:cNvSpPr>
            <a:spLocks/>
          </p:cNvSpPr>
          <p:nvPr/>
        </p:nvSpPr>
        <p:spPr bwMode="auto">
          <a:xfrm>
            <a:off x="1600418" y="1811989"/>
            <a:ext cx="238029" cy="23009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8" name="Freeform 16"/>
          <p:cNvSpPr>
            <a:spLocks/>
          </p:cNvSpPr>
          <p:nvPr/>
        </p:nvSpPr>
        <p:spPr bwMode="auto">
          <a:xfrm>
            <a:off x="1381432" y="2375325"/>
            <a:ext cx="174554" cy="439560"/>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9" name="Freeform 17"/>
          <p:cNvSpPr>
            <a:spLocks/>
          </p:cNvSpPr>
          <p:nvPr/>
        </p:nvSpPr>
        <p:spPr bwMode="auto">
          <a:xfrm>
            <a:off x="1460775" y="2042084"/>
            <a:ext cx="404649" cy="442735"/>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0" name="Freeform 18"/>
          <p:cNvSpPr>
            <a:spLocks/>
          </p:cNvSpPr>
          <p:nvPr/>
        </p:nvSpPr>
        <p:spPr bwMode="auto">
          <a:xfrm>
            <a:off x="1755931" y="1905614"/>
            <a:ext cx="552227" cy="244377"/>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1" name="Freeform 19"/>
          <p:cNvSpPr>
            <a:spLocks/>
          </p:cNvSpPr>
          <p:nvPr/>
        </p:nvSpPr>
        <p:spPr bwMode="auto">
          <a:xfrm>
            <a:off x="2059021" y="2251549"/>
            <a:ext cx="280874" cy="279287"/>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2" name="Freeform 20"/>
          <p:cNvSpPr>
            <a:spLocks/>
          </p:cNvSpPr>
          <p:nvPr/>
        </p:nvSpPr>
        <p:spPr bwMode="auto">
          <a:xfrm>
            <a:off x="1808296" y="2562575"/>
            <a:ext cx="258659" cy="260245"/>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3" name="Freeform 21"/>
          <p:cNvSpPr>
            <a:spLocks/>
          </p:cNvSpPr>
          <p:nvPr/>
        </p:nvSpPr>
        <p:spPr bwMode="auto">
          <a:xfrm>
            <a:off x="1343347" y="2176967"/>
            <a:ext cx="395128" cy="39512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4" name="Freeform 22"/>
          <p:cNvSpPr>
            <a:spLocks/>
          </p:cNvSpPr>
          <p:nvPr/>
        </p:nvSpPr>
        <p:spPr bwMode="auto">
          <a:xfrm>
            <a:off x="3853759" y="1950046"/>
            <a:ext cx="431626" cy="987028"/>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5" name="Freeform 23"/>
          <p:cNvSpPr>
            <a:spLocks/>
          </p:cNvSpPr>
          <p:nvPr/>
        </p:nvSpPr>
        <p:spPr bwMode="auto">
          <a:xfrm>
            <a:off x="4280624" y="1950046"/>
            <a:ext cx="436387" cy="987028"/>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6" name="Oval 24"/>
          <p:cNvSpPr>
            <a:spLocks noChangeArrowheads="1"/>
          </p:cNvSpPr>
          <p:nvPr/>
        </p:nvSpPr>
        <p:spPr bwMode="auto">
          <a:xfrm>
            <a:off x="3853759" y="1794533"/>
            <a:ext cx="863252" cy="311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7" name="Oval 25"/>
          <p:cNvSpPr>
            <a:spLocks noChangeArrowheads="1"/>
          </p:cNvSpPr>
          <p:nvPr/>
        </p:nvSpPr>
        <p:spPr bwMode="auto">
          <a:xfrm>
            <a:off x="3941037" y="1835792"/>
            <a:ext cx="688697" cy="206292"/>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8" name="Freeform 26"/>
          <p:cNvSpPr>
            <a:spLocks/>
          </p:cNvSpPr>
          <p:nvPr/>
        </p:nvSpPr>
        <p:spPr bwMode="auto">
          <a:xfrm>
            <a:off x="3941037" y="1835792"/>
            <a:ext cx="688697" cy="168207"/>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29" name="Freeform 27"/>
          <p:cNvSpPr>
            <a:spLocks noEditPoints="1"/>
          </p:cNvSpPr>
          <p:nvPr/>
        </p:nvSpPr>
        <p:spPr bwMode="auto">
          <a:xfrm>
            <a:off x="3971187" y="2299155"/>
            <a:ext cx="628396" cy="35387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0" name="Freeform 28"/>
          <p:cNvSpPr>
            <a:spLocks/>
          </p:cNvSpPr>
          <p:nvPr/>
        </p:nvSpPr>
        <p:spPr bwMode="auto">
          <a:xfrm>
            <a:off x="4050531" y="2362630"/>
            <a:ext cx="150752" cy="225335"/>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1" name="Freeform 29"/>
          <p:cNvSpPr>
            <a:spLocks/>
          </p:cNvSpPr>
          <p:nvPr/>
        </p:nvSpPr>
        <p:spPr bwMode="auto">
          <a:xfrm>
            <a:off x="4413921" y="2356282"/>
            <a:ext cx="87278" cy="8410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2" name="Freeform 30"/>
          <p:cNvSpPr>
            <a:spLocks/>
          </p:cNvSpPr>
          <p:nvPr/>
        </p:nvSpPr>
        <p:spPr bwMode="auto">
          <a:xfrm>
            <a:off x="4412334" y="2500686"/>
            <a:ext cx="103146" cy="9203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3" name="Freeform 31"/>
          <p:cNvSpPr>
            <a:spLocks/>
          </p:cNvSpPr>
          <p:nvPr/>
        </p:nvSpPr>
        <p:spPr bwMode="auto">
          <a:xfrm>
            <a:off x="3904539" y="4466808"/>
            <a:ext cx="760106" cy="22216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4" name="Freeform 32"/>
          <p:cNvSpPr>
            <a:spLocks noEditPoints="1"/>
          </p:cNvSpPr>
          <p:nvPr/>
        </p:nvSpPr>
        <p:spPr bwMode="auto">
          <a:xfrm>
            <a:off x="3704595" y="3616250"/>
            <a:ext cx="1163168" cy="850558"/>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5" name="Freeform 33"/>
          <p:cNvSpPr>
            <a:spLocks/>
          </p:cNvSpPr>
          <p:nvPr/>
        </p:nvSpPr>
        <p:spPr bwMode="auto">
          <a:xfrm>
            <a:off x="3791872" y="3705114"/>
            <a:ext cx="985440" cy="67124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6" name="Freeform 34"/>
          <p:cNvSpPr>
            <a:spLocks/>
          </p:cNvSpPr>
          <p:nvPr/>
        </p:nvSpPr>
        <p:spPr bwMode="auto">
          <a:xfrm>
            <a:off x="3791872" y="3705114"/>
            <a:ext cx="985440" cy="671242"/>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7" name="Freeform 35"/>
          <p:cNvSpPr>
            <a:spLocks/>
          </p:cNvSpPr>
          <p:nvPr/>
        </p:nvSpPr>
        <p:spPr bwMode="auto">
          <a:xfrm>
            <a:off x="3704595" y="3616250"/>
            <a:ext cx="1091760" cy="850558"/>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8" name="Freeform 36"/>
          <p:cNvSpPr>
            <a:spLocks/>
          </p:cNvSpPr>
          <p:nvPr/>
        </p:nvSpPr>
        <p:spPr bwMode="auto">
          <a:xfrm>
            <a:off x="3791871" y="3705114"/>
            <a:ext cx="901337" cy="671242"/>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39" name="Rectangle 37"/>
          <p:cNvSpPr>
            <a:spLocks noChangeArrowheads="1"/>
          </p:cNvSpPr>
          <p:nvPr/>
        </p:nvSpPr>
        <p:spPr bwMode="auto">
          <a:xfrm>
            <a:off x="3904539" y="4619147"/>
            <a:ext cx="760106" cy="69822"/>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0" name="Oval 38"/>
          <p:cNvSpPr>
            <a:spLocks noChangeArrowheads="1"/>
          </p:cNvSpPr>
          <p:nvPr/>
        </p:nvSpPr>
        <p:spPr bwMode="auto">
          <a:xfrm>
            <a:off x="4264756" y="3647988"/>
            <a:ext cx="31737" cy="3332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1" name="Freeform 39"/>
          <p:cNvSpPr>
            <a:spLocks/>
          </p:cNvSpPr>
          <p:nvPr/>
        </p:nvSpPr>
        <p:spPr bwMode="auto">
          <a:xfrm>
            <a:off x="4074333" y="3782870"/>
            <a:ext cx="418931" cy="245964"/>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2" name="Freeform 40"/>
          <p:cNvSpPr>
            <a:spLocks/>
          </p:cNvSpPr>
          <p:nvPr/>
        </p:nvSpPr>
        <p:spPr bwMode="auto">
          <a:xfrm>
            <a:off x="4045769" y="3949491"/>
            <a:ext cx="215813" cy="36815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3" name="Freeform 41"/>
          <p:cNvSpPr>
            <a:spLocks/>
          </p:cNvSpPr>
          <p:nvPr/>
        </p:nvSpPr>
        <p:spPr bwMode="auto">
          <a:xfrm>
            <a:off x="4307601" y="3951078"/>
            <a:ext cx="215813" cy="366565"/>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4" name="Freeform 42"/>
          <p:cNvSpPr>
            <a:spLocks/>
          </p:cNvSpPr>
          <p:nvPr/>
        </p:nvSpPr>
        <p:spPr bwMode="auto">
          <a:xfrm>
            <a:off x="1298916" y="3847932"/>
            <a:ext cx="1113975" cy="780736"/>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5" name="Freeform 43"/>
          <p:cNvSpPr>
            <a:spLocks/>
          </p:cNvSpPr>
          <p:nvPr/>
        </p:nvSpPr>
        <p:spPr bwMode="auto">
          <a:xfrm>
            <a:off x="1298916" y="3678137"/>
            <a:ext cx="1113975" cy="16979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6" name="Rectangle 44"/>
          <p:cNvSpPr>
            <a:spLocks noChangeArrowheads="1"/>
          </p:cNvSpPr>
          <p:nvPr/>
        </p:nvSpPr>
        <p:spPr bwMode="auto">
          <a:xfrm>
            <a:off x="1627395"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7" name="Rectangle 45"/>
          <p:cNvSpPr>
            <a:spLocks noChangeArrowheads="1"/>
          </p:cNvSpPr>
          <p:nvPr/>
        </p:nvSpPr>
        <p:spPr bwMode="auto">
          <a:xfrm>
            <a:off x="1627395" y="40907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8" name="Rectangle 46"/>
          <p:cNvSpPr>
            <a:spLocks noChangeArrowheads="1"/>
          </p:cNvSpPr>
          <p:nvPr/>
        </p:nvSpPr>
        <p:spPr bwMode="auto">
          <a:xfrm>
            <a:off x="1627395"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9" name="Rectangle 47"/>
          <p:cNvSpPr>
            <a:spLocks noChangeArrowheads="1"/>
          </p:cNvSpPr>
          <p:nvPr/>
        </p:nvSpPr>
        <p:spPr bwMode="auto">
          <a:xfrm>
            <a:off x="1627395"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0" name="Rectangle 48"/>
          <p:cNvSpPr>
            <a:spLocks noChangeArrowheads="1"/>
          </p:cNvSpPr>
          <p:nvPr/>
        </p:nvSpPr>
        <p:spPr bwMode="auto">
          <a:xfrm>
            <a:off x="1627395" y="42557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1" name="Rectangle 49"/>
          <p:cNvSpPr>
            <a:spLocks noChangeArrowheads="1"/>
          </p:cNvSpPr>
          <p:nvPr/>
        </p:nvSpPr>
        <p:spPr bwMode="auto">
          <a:xfrm>
            <a:off x="1627395" y="42557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2" name="Rectangle 50"/>
          <p:cNvSpPr>
            <a:spLocks noChangeArrowheads="1"/>
          </p:cNvSpPr>
          <p:nvPr/>
        </p:nvSpPr>
        <p:spPr bwMode="auto">
          <a:xfrm>
            <a:off x="1874946" y="42557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3" name="Rectangle 51"/>
          <p:cNvSpPr>
            <a:spLocks noChangeArrowheads="1"/>
          </p:cNvSpPr>
          <p:nvPr/>
        </p:nvSpPr>
        <p:spPr bwMode="auto">
          <a:xfrm>
            <a:off x="1874946"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4" name="Rectangle 52"/>
          <p:cNvSpPr>
            <a:spLocks noChangeArrowheads="1"/>
          </p:cNvSpPr>
          <p:nvPr/>
        </p:nvSpPr>
        <p:spPr bwMode="auto">
          <a:xfrm>
            <a:off x="1874946" y="40907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5" name="Rectangle 53"/>
          <p:cNvSpPr>
            <a:spLocks noChangeArrowheads="1"/>
          </p:cNvSpPr>
          <p:nvPr/>
        </p:nvSpPr>
        <p:spPr bwMode="auto">
          <a:xfrm>
            <a:off x="1874946"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6" name="Rectangle 54"/>
          <p:cNvSpPr>
            <a:spLocks noChangeArrowheads="1"/>
          </p:cNvSpPr>
          <p:nvPr/>
        </p:nvSpPr>
        <p:spPr bwMode="auto">
          <a:xfrm>
            <a:off x="1874946"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7" name="Rectangle 55"/>
          <p:cNvSpPr>
            <a:spLocks noChangeArrowheads="1"/>
          </p:cNvSpPr>
          <p:nvPr/>
        </p:nvSpPr>
        <p:spPr bwMode="auto">
          <a:xfrm>
            <a:off x="1381432"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8" name="Rectangle 56"/>
          <p:cNvSpPr>
            <a:spLocks noChangeArrowheads="1"/>
          </p:cNvSpPr>
          <p:nvPr/>
        </p:nvSpPr>
        <p:spPr bwMode="auto">
          <a:xfrm>
            <a:off x="1381432"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59" name="Rectangle 57"/>
          <p:cNvSpPr>
            <a:spLocks noChangeArrowheads="1"/>
          </p:cNvSpPr>
          <p:nvPr/>
        </p:nvSpPr>
        <p:spPr bwMode="auto">
          <a:xfrm>
            <a:off x="1381432"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0" name="Rectangle 58"/>
          <p:cNvSpPr>
            <a:spLocks noChangeArrowheads="1"/>
          </p:cNvSpPr>
          <p:nvPr/>
        </p:nvSpPr>
        <p:spPr bwMode="auto">
          <a:xfrm>
            <a:off x="1381432" y="40907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1" name="Rectangle 59"/>
          <p:cNvSpPr>
            <a:spLocks noChangeArrowheads="1"/>
          </p:cNvSpPr>
          <p:nvPr/>
        </p:nvSpPr>
        <p:spPr bwMode="auto">
          <a:xfrm>
            <a:off x="1381432" y="42557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2" name="Rectangle 60"/>
          <p:cNvSpPr>
            <a:spLocks noChangeArrowheads="1"/>
          </p:cNvSpPr>
          <p:nvPr/>
        </p:nvSpPr>
        <p:spPr bwMode="auto">
          <a:xfrm>
            <a:off x="1381432" y="42557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3" name="Rectangle 61"/>
          <p:cNvSpPr>
            <a:spLocks noChangeArrowheads="1"/>
          </p:cNvSpPr>
          <p:nvPr/>
        </p:nvSpPr>
        <p:spPr bwMode="auto">
          <a:xfrm>
            <a:off x="1381432" y="44223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4" name="Rectangle 62"/>
          <p:cNvSpPr>
            <a:spLocks noChangeArrowheads="1"/>
          </p:cNvSpPr>
          <p:nvPr/>
        </p:nvSpPr>
        <p:spPr bwMode="auto">
          <a:xfrm>
            <a:off x="1381432" y="4422376"/>
            <a:ext cx="206292" cy="12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5" name="Rectangle 63"/>
          <p:cNvSpPr>
            <a:spLocks noChangeArrowheads="1"/>
          </p:cNvSpPr>
          <p:nvPr/>
        </p:nvSpPr>
        <p:spPr bwMode="auto">
          <a:xfrm>
            <a:off x="1627395" y="44223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6" name="Rectangle 64"/>
          <p:cNvSpPr>
            <a:spLocks noChangeArrowheads="1"/>
          </p:cNvSpPr>
          <p:nvPr/>
        </p:nvSpPr>
        <p:spPr bwMode="auto">
          <a:xfrm>
            <a:off x="1874946" y="44223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7" name="Rectangle 65"/>
          <p:cNvSpPr>
            <a:spLocks noChangeArrowheads="1"/>
          </p:cNvSpPr>
          <p:nvPr/>
        </p:nvSpPr>
        <p:spPr bwMode="auto">
          <a:xfrm>
            <a:off x="2124083" y="4255756"/>
            <a:ext cx="206292" cy="12536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8" name="Rectangle 66"/>
          <p:cNvSpPr>
            <a:spLocks noChangeArrowheads="1"/>
          </p:cNvSpPr>
          <p:nvPr/>
        </p:nvSpPr>
        <p:spPr bwMode="auto">
          <a:xfrm>
            <a:off x="2124083"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69" name="Rectangle 67"/>
          <p:cNvSpPr>
            <a:spLocks noChangeArrowheads="1"/>
          </p:cNvSpPr>
          <p:nvPr/>
        </p:nvSpPr>
        <p:spPr bwMode="auto">
          <a:xfrm>
            <a:off x="2124083"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0" name="Rectangle 68"/>
          <p:cNvSpPr>
            <a:spLocks noChangeArrowheads="1"/>
          </p:cNvSpPr>
          <p:nvPr/>
        </p:nvSpPr>
        <p:spPr bwMode="auto">
          <a:xfrm>
            <a:off x="2124083" y="4422376"/>
            <a:ext cx="206292" cy="122188"/>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1" name="Freeform 69"/>
          <p:cNvSpPr>
            <a:spLocks noEditPoints="1"/>
          </p:cNvSpPr>
          <p:nvPr/>
        </p:nvSpPr>
        <p:spPr bwMode="auto">
          <a:xfrm>
            <a:off x="1333826" y="3678137"/>
            <a:ext cx="937834"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2" name="Freeform 70"/>
          <p:cNvSpPr>
            <a:spLocks/>
          </p:cNvSpPr>
          <p:nvPr/>
        </p:nvSpPr>
        <p:spPr bwMode="auto">
          <a:xfrm>
            <a:off x="1594072" y="3678137"/>
            <a:ext cx="36497"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3" name="Freeform 71"/>
          <p:cNvSpPr>
            <a:spLocks/>
          </p:cNvSpPr>
          <p:nvPr/>
        </p:nvSpPr>
        <p:spPr bwMode="auto">
          <a:xfrm>
            <a:off x="1336999" y="4628667"/>
            <a:ext cx="55541"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4" name="Freeform 72"/>
          <p:cNvSpPr>
            <a:spLocks noEditPoints="1"/>
          </p:cNvSpPr>
          <p:nvPr/>
        </p:nvSpPr>
        <p:spPr bwMode="auto">
          <a:xfrm>
            <a:off x="1298915" y="3847932"/>
            <a:ext cx="814059" cy="780736"/>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5" name="Freeform 73"/>
          <p:cNvSpPr>
            <a:spLocks/>
          </p:cNvSpPr>
          <p:nvPr/>
        </p:nvSpPr>
        <p:spPr bwMode="auto">
          <a:xfrm>
            <a:off x="1298916" y="3678137"/>
            <a:ext cx="969571" cy="16979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6" name="Freeform 74"/>
          <p:cNvSpPr>
            <a:spLocks/>
          </p:cNvSpPr>
          <p:nvPr/>
        </p:nvSpPr>
        <p:spPr bwMode="auto">
          <a:xfrm>
            <a:off x="1627395" y="4090722"/>
            <a:ext cx="206292" cy="125362"/>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7" name="Freeform 75"/>
          <p:cNvSpPr>
            <a:spLocks/>
          </p:cNvSpPr>
          <p:nvPr/>
        </p:nvSpPr>
        <p:spPr bwMode="auto">
          <a:xfrm>
            <a:off x="1627395" y="4090722"/>
            <a:ext cx="206292" cy="125362"/>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8" name="Rectangle 76"/>
          <p:cNvSpPr>
            <a:spLocks noChangeArrowheads="1"/>
          </p:cNvSpPr>
          <p:nvPr/>
        </p:nvSpPr>
        <p:spPr bwMode="auto">
          <a:xfrm>
            <a:off x="1627395"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79" name="Rectangle 77"/>
          <p:cNvSpPr>
            <a:spLocks noChangeArrowheads="1"/>
          </p:cNvSpPr>
          <p:nvPr/>
        </p:nvSpPr>
        <p:spPr bwMode="auto">
          <a:xfrm>
            <a:off x="1627395"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0" name="Freeform 78"/>
          <p:cNvSpPr>
            <a:spLocks/>
          </p:cNvSpPr>
          <p:nvPr/>
        </p:nvSpPr>
        <p:spPr bwMode="auto">
          <a:xfrm>
            <a:off x="1627395" y="4255756"/>
            <a:ext cx="107907" cy="11584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1" name="Freeform 79"/>
          <p:cNvSpPr>
            <a:spLocks/>
          </p:cNvSpPr>
          <p:nvPr/>
        </p:nvSpPr>
        <p:spPr bwMode="auto">
          <a:xfrm>
            <a:off x="1627395" y="4255756"/>
            <a:ext cx="107907" cy="115841"/>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2" name="Freeform 80"/>
          <p:cNvSpPr>
            <a:spLocks/>
          </p:cNvSpPr>
          <p:nvPr/>
        </p:nvSpPr>
        <p:spPr bwMode="auto">
          <a:xfrm>
            <a:off x="1874946" y="4090722"/>
            <a:ext cx="12695" cy="12695"/>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3" name="Freeform 81"/>
          <p:cNvSpPr>
            <a:spLocks/>
          </p:cNvSpPr>
          <p:nvPr/>
        </p:nvSpPr>
        <p:spPr bwMode="auto">
          <a:xfrm>
            <a:off x="1874946" y="4090722"/>
            <a:ext cx="12695" cy="12695"/>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4" name="Freeform 82"/>
          <p:cNvSpPr>
            <a:spLocks/>
          </p:cNvSpPr>
          <p:nvPr/>
        </p:nvSpPr>
        <p:spPr bwMode="auto">
          <a:xfrm>
            <a:off x="1874946" y="3925688"/>
            <a:ext cx="165034" cy="123775"/>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5" name="Freeform 83"/>
          <p:cNvSpPr>
            <a:spLocks/>
          </p:cNvSpPr>
          <p:nvPr/>
        </p:nvSpPr>
        <p:spPr bwMode="auto">
          <a:xfrm>
            <a:off x="1874946" y="3925688"/>
            <a:ext cx="165034" cy="123775"/>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6" name="Rectangle 84"/>
          <p:cNvSpPr>
            <a:spLocks noChangeArrowheads="1"/>
          </p:cNvSpPr>
          <p:nvPr/>
        </p:nvSpPr>
        <p:spPr bwMode="auto">
          <a:xfrm>
            <a:off x="1381432" y="3925688"/>
            <a:ext cx="206292" cy="12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7" name="Rectangle 85"/>
          <p:cNvSpPr>
            <a:spLocks noChangeArrowheads="1"/>
          </p:cNvSpPr>
          <p:nvPr/>
        </p:nvSpPr>
        <p:spPr bwMode="auto">
          <a:xfrm>
            <a:off x="1381432" y="3925688"/>
            <a:ext cx="206292" cy="12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8" name="Rectangle 86"/>
          <p:cNvSpPr>
            <a:spLocks noChangeArrowheads="1"/>
          </p:cNvSpPr>
          <p:nvPr/>
        </p:nvSpPr>
        <p:spPr bwMode="auto">
          <a:xfrm>
            <a:off x="1381432" y="4090722"/>
            <a:ext cx="206292" cy="125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89" name="Rectangle 87"/>
          <p:cNvSpPr>
            <a:spLocks noChangeArrowheads="1"/>
          </p:cNvSpPr>
          <p:nvPr/>
        </p:nvSpPr>
        <p:spPr bwMode="auto">
          <a:xfrm>
            <a:off x="1381432" y="4090722"/>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0" name="Rectangle 88"/>
          <p:cNvSpPr>
            <a:spLocks noChangeArrowheads="1"/>
          </p:cNvSpPr>
          <p:nvPr/>
        </p:nvSpPr>
        <p:spPr bwMode="auto">
          <a:xfrm>
            <a:off x="1381432" y="4255756"/>
            <a:ext cx="206292" cy="125362"/>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1" name="Rectangle 89"/>
          <p:cNvSpPr>
            <a:spLocks noChangeArrowheads="1"/>
          </p:cNvSpPr>
          <p:nvPr/>
        </p:nvSpPr>
        <p:spPr bwMode="auto">
          <a:xfrm>
            <a:off x="1381432" y="4255756"/>
            <a:ext cx="206292" cy="12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2" name="Freeform 90"/>
          <p:cNvSpPr>
            <a:spLocks/>
          </p:cNvSpPr>
          <p:nvPr/>
        </p:nvSpPr>
        <p:spPr bwMode="auto">
          <a:xfrm>
            <a:off x="1381432" y="4422376"/>
            <a:ext cx="201531" cy="122188"/>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3" name="Freeform 91"/>
          <p:cNvSpPr>
            <a:spLocks/>
          </p:cNvSpPr>
          <p:nvPr/>
        </p:nvSpPr>
        <p:spPr bwMode="auto">
          <a:xfrm>
            <a:off x="1381432" y="4422376"/>
            <a:ext cx="201531" cy="122188"/>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94" name="Rectangle 92"/>
          <p:cNvSpPr>
            <a:spLocks noChangeArrowheads="1"/>
          </p:cNvSpPr>
          <p:nvPr/>
        </p:nvSpPr>
        <p:spPr bwMode="auto">
          <a:xfrm>
            <a:off x="2360524" y="3321093"/>
            <a:ext cx="572857"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a:solidFill>
                  <a:srgbClr val="FFFFFF"/>
                </a:solidFill>
                <a:latin typeface="Segoe UI Semibold" panose="020B0702040204020203" pitchFamily="34" charset="0"/>
              </a:rPr>
              <a:t>RESOU</a:t>
            </a:r>
            <a:endParaRPr lang="en-US" altLang="en-US" sz="1799">
              <a:solidFill>
                <a:srgbClr val="FFFFFF"/>
              </a:solidFill>
            </a:endParaRPr>
          </a:p>
        </p:txBody>
      </p:sp>
      <p:sp>
        <p:nvSpPr>
          <p:cNvPr id="95" name="Rectangle 93"/>
          <p:cNvSpPr>
            <a:spLocks noChangeArrowheads="1"/>
          </p:cNvSpPr>
          <p:nvPr/>
        </p:nvSpPr>
        <p:spPr bwMode="auto">
          <a:xfrm>
            <a:off x="2917512" y="3321093"/>
            <a:ext cx="114254"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solidFill>
                  <a:srgbClr val="FFFFFF"/>
                </a:solidFill>
                <a:latin typeface="Segoe UI Semibold" panose="020B0702040204020203" pitchFamily="34" charset="0"/>
              </a:rPr>
              <a:t>R</a:t>
            </a:r>
            <a:endParaRPr lang="en-US" altLang="en-US" sz="1799" dirty="0">
              <a:solidFill>
                <a:srgbClr val="FFFFFF"/>
              </a:solidFill>
            </a:endParaRPr>
          </a:p>
        </p:txBody>
      </p:sp>
      <p:sp>
        <p:nvSpPr>
          <p:cNvPr id="96" name="Rectangle 94"/>
          <p:cNvSpPr>
            <a:spLocks noChangeArrowheads="1"/>
          </p:cNvSpPr>
          <p:nvPr/>
        </p:nvSpPr>
        <p:spPr bwMode="auto">
          <a:xfrm>
            <a:off x="3025418" y="3321093"/>
            <a:ext cx="385607"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solidFill>
                  <a:srgbClr val="FFFFFF"/>
                </a:solidFill>
                <a:latin typeface="Segoe UI Semibold" panose="020B0702040204020203" pitchFamily="34" charset="0"/>
              </a:rPr>
              <a:t>CE G</a:t>
            </a:r>
            <a:endParaRPr lang="en-US" altLang="en-US" sz="1799" dirty="0">
              <a:solidFill>
                <a:srgbClr val="FFFFFF"/>
              </a:solidFill>
            </a:endParaRPr>
          </a:p>
        </p:txBody>
      </p:sp>
      <p:sp>
        <p:nvSpPr>
          <p:cNvPr id="97" name="Rectangle 95"/>
          <p:cNvSpPr>
            <a:spLocks noChangeArrowheads="1"/>
          </p:cNvSpPr>
          <p:nvPr/>
        </p:nvSpPr>
        <p:spPr bwMode="auto">
          <a:xfrm>
            <a:off x="3399917" y="3321093"/>
            <a:ext cx="114254"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a:solidFill>
                  <a:srgbClr val="FFFFFF"/>
                </a:solidFill>
                <a:latin typeface="Segoe UI Semibold" panose="020B0702040204020203" pitchFamily="34" charset="0"/>
              </a:rPr>
              <a:t>R</a:t>
            </a:r>
            <a:endParaRPr lang="en-US" altLang="en-US" sz="1799">
              <a:solidFill>
                <a:srgbClr val="FFFFFF"/>
              </a:solidFill>
            </a:endParaRPr>
          </a:p>
        </p:txBody>
      </p:sp>
      <p:sp>
        <p:nvSpPr>
          <p:cNvPr id="98" name="Rectangle 96"/>
          <p:cNvSpPr>
            <a:spLocks noChangeArrowheads="1"/>
          </p:cNvSpPr>
          <p:nvPr/>
        </p:nvSpPr>
        <p:spPr bwMode="auto">
          <a:xfrm>
            <a:off x="3507824" y="3321093"/>
            <a:ext cx="372912" cy="21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38"/>
            <a:r>
              <a:rPr lang="en-US" altLang="en-US" sz="1400" b="1" dirty="0">
                <a:solidFill>
                  <a:srgbClr val="FFFFFF"/>
                </a:solidFill>
                <a:latin typeface="Segoe UI Semibold" panose="020B0702040204020203" pitchFamily="34" charset="0"/>
              </a:rPr>
              <a:t>OUP</a:t>
            </a:r>
            <a:endParaRPr lang="en-US" altLang="en-US" sz="1799" dirty="0">
              <a:solidFill>
                <a:srgbClr val="FFFFFF"/>
              </a:solidFill>
            </a:endParaRPr>
          </a:p>
        </p:txBody>
      </p:sp>
      <p:sp>
        <p:nvSpPr>
          <p:cNvPr id="99" name="Freeform 97"/>
          <p:cNvSpPr>
            <a:spLocks/>
          </p:cNvSpPr>
          <p:nvPr/>
        </p:nvSpPr>
        <p:spPr bwMode="auto">
          <a:xfrm>
            <a:off x="2754066" y="2026215"/>
            <a:ext cx="142817" cy="25390"/>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0" name="Freeform 98"/>
          <p:cNvSpPr>
            <a:spLocks/>
          </p:cNvSpPr>
          <p:nvPr/>
        </p:nvSpPr>
        <p:spPr bwMode="auto">
          <a:xfrm>
            <a:off x="2754066" y="2026215"/>
            <a:ext cx="44432" cy="25390"/>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1" name="Freeform 99"/>
          <p:cNvSpPr>
            <a:spLocks/>
          </p:cNvSpPr>
          <p:nvPr/>
        </p:nvSpPr>
        <p:spPr bwMode="auto">
          <a:xfrm>
            <a:off x="2819127" y="2026215"/>
            <a:ext cx="12695" cy="25390"/>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2" name="Freeform 100"/>
          <p:cNvSpPr>
            <a:spLocks/>
          </p:cNvSpPr>
          <p:nvPr/>
        </p:nvSpPr>
        <p:spPr bwMode="auto">
          <a:xfrm>
            <a:off x="2852451" y="2026215"/>
            <a:ext cx="44432" cy="25390"/>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3" name="Freeform 101"/>
          <p:cNvSpPr>
            <a:spLocks/>
          </p:cNvSpPr>
          <p:nvPr/>
        </p:nvSpPr>
        <p:spPr bwMode="auto">
          <a:xfrm>
            <a:off x="2795323" y="2026215"/>
            <a:ext cx="25390" cy="25390"/>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4" name="Freeform 102"/>
          <p:cNvSpPr>
            <a:spLocks/>
          </p:cNvSpPr>
          <p:nvPr/>
        </p:nvSpPr>
        <p:spPr bwMode="auto">
          <a:xfrm>
            <a:off x="2695351" y="1996065"/>
            <a:ext cx="120602" cy="87278"/>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5" name="Freeform 103"/>
          <p:cNvSpPr>
            <a:spLocks/>
          </p:cNvSpPr>
          <p:nvPr/>
        </p:nvSpPr>
        <p:spPr bwMode="auto">
          <a:xfrm>
            <a:off x="2830235" y="2026215"/>
            <a:ext cx="26977" cy="25390"/>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6" name="Freeform 104"/>
          <p:cNvSpPr>
            <a:spLocks/>
          </p:cNvSpPr>
          <p:nvPr/>
        </p:nvSpPr>
        <p:spPr bwMode="auto">
          <a:xfrm>
            <a:off x="2836583" y="1996065"/>
            <a:ext cx="122188" cy="87278"/>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107" name="Freeform 105"/>
          <p:cNvSpPr>
            <a:spLocks noEditPoints="1"/>
          </p:cNvSpPr>
          <p:nvPr/>
        </p:nvSpPr>
        <p:spPr bwMode="auto">
          <a:xfrm>
            <a:off x="2647745" y="1861181"/>
            <a:ext cx="357044" cy="357044"/>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038"/>
            <a:endParaRPr lang="en-US" sz="1799">
              <a:solidFill>
                <a:srgbClr val="00B0F0"/>
              </a:solidFill>
            </a:endParaRPr>
          </a:p>
        </p:txBody>
      </p:sp>
      <p:sp>
        <p:nvSpPr>
          <p:cNvPr id="4" name="TextBox 3"/>
          <p:cNvSpPr txBox="1"/>
          <p:nvPr/>
        </p:nvSpPr>
        <p:spPr>
          <a:xfrm>
            <a:off x="10043669" y="6283230"/>
            <a:ext cx="2145156" cy="615361"/>
          </a:xfrm>
          <a:prstGeom prst="rect">
            <a:avLst/>
          </a:prstGeom>
          <a:noFill/>
        </p:spPr>
        <p:txBody>
          <a:bodyPr wrap="none" lIns="179238" tIns="143391" rIns="179238" bIns="143391" rtlCol="0">
            <a:spAutoFit/>
          </a:bodyPr>
          <a:lstStyle/>
          <a:p>
            <a:pPr defTabSz="914180">
              <a:lnSpc>
                <a:spcPct val="90000"/>
              </a:lnSpc>
              <a:spcAft>
                <a:spcPts val="588"/>
              </a:spcAft>
            </a:pPr>
            <a:r>
              <a:rPr lang="en-US" sz="2352" dirty="0">
                <a:gradFill>
                  <a:gsLst>
                    <a:gs pos="2917">
                      <a:srgbClr val="FFFFFF"/>
                    </a:gs>
                    <a:gs pos="30000">
                      <a:srgbClr val="FFFFFF"/>
                    </a:gs>
                  </a:gsLst>
                  <a:lin ang="5400000" scaled="0"/>
                </a:gradFill>
                <a:latin typeface="Segoe UI Light"/>
              </a:rPr>
              <a:t>*and only one</a:t>
            </a:r>
          </a:p>
        </p:txBody>
      </p:sp>
    </p:spTree>
    <p:extLst>
      <p:ext uri="{BB962C8B-B14F-4D97-AF65-F5344CB8AC3E}">
        <p14:creationId xmlns:p14="http://schemas.microsoft.com/office/powerpoint/2010/main" val="324944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016" y="639676"/>
            <a:ext cx="11031571" cy="2386978"/>
          </a:xfrm>
        </p:spPr>
        <p:txBody>
          <a:bodyPr>
            <a:normAutofit/>
          </a:bodyPr>
          <a:lstStyle/>
          <a:p>
            <a:r>
              <a:rPr lang="en-US" sz="6598" dirty="0"/>
              <a:t>Azure </a:t>
            </a:r>
            <a:r>
              <a:rPr lang="en-US" altLang="zh-CN" sz="6598" dirty="0"/>
              <a:t>Virtual Machines</a:t>
            </a:r>
            <a:endParaRPr lang="en-US" sz="6598" dirty="0"/>
          </a:p>
        </p:txBody>
      </p:sp>
      <p:sp>
        <p:nvSpPr>
          <p:cNvPr id="6" name="Subtitle 5"/>
          <p:cNvSpPr>
            <a:spLocks noGrp="1"/>
          </p:cNvSpPr>
          <p:nvPr>
            <p:ph type="subTitle" idx="1"/>
          </p:nvPr>
        </p:nvSpPr>
        <p:spPr>
          <a:xfrm>
            <a:off x="606015" y="3358988"/>
            <a:ext cx="11031571" cy="3212443"/>
          </a:xfrm>
        </p:spPr>
        <p:txBody>
          <a:bodyPr>
            <a:noAutofit/>
          </a:bodyPr>
          <a:lstStyle/>
          <a:p>
            <a:r>
              <a:rPr lang="en-US" sz="3999" dirty="0">
                <a:solidFill>
                  <a:srgbClr val="92D050"/>
                </a:solidFill>
                <a:latin typeface="+mj-lt"/>
                <a:sym typeface="Wingdings" panose="05000000000000000000" pitchFamily="2" charset="2"/>
              </a:rPr>
              <a:t> </a:t>
            </a:r>
            <a:r>
              <a:rPr lang="en-US" sz="3999" dirty="0">
                <a:solidFill>
                  <a:schemeClr val="bg2"/>
                </a:solidFill>
                <a:latin typeface="+mj-lt"/>
              </a:rPr>
              <a:t>Launch Windows Server and Linux in minutes</a:t>
            </a:r>
          </a:p>
          <a:p>
            <a:r>
              <a:rPr lang="en-US" sz="3999" dirty="0">
                <a:solidFill>
                  <a:srgbClr val="92D050"/>
                </a:solidFill>
                <a:latin typeface="+mj-lt"/>
                <a:sym typeface="Wingdings" panose="05000000000000000000" pitchFamily="2" charset="2"/>
              </a:rPr>
              <a:t> </a:t>
            </a:r>
            <a:r>
              <a:rPr lang="en-US" sz="3999" dirty="0">
                <a:solidFill>
                  <a:schemeClr val="bg1"/>
                </a:solidFill>
                <a:latin typeface="+mj-lt"/>
              </a:rPr>
              <a:t>Scale from 1 to 1000s of VM Instances</a:t>
            </a:r>
          </a:p>
          <a:p>
            <a:r>
              <a:rPr lang="en-US" sz="3999" dirty="0">
                <a:solidFill>
                  <a:srgbClr val="92D050"/>
                </a:solidFill>
                <a:latin typeface="+mj-lt"/>
                <a:sym typeface="Wingdings" panose="05000000000000000000" pitchFamily="2" charset="2"/>
              </a:rPr>
              <a:t> </a:t>
            </a:r>
            <a:r>
              <a:rPr lang="en-US" sz="3999" dirty="0">
                <a:solidFill>
                  <a:schemeClr val="bg1"/>
                </a:solidFill>
                <a:latin typeface="+mj-lt"/>
                <a:sym typeface="Wingdings" panose="05000000000000000000" pitchFamily="2" charset="2"/>
              </a:rPr>
              <a:t>Save money with per-minute billing</a:t>
            </a:r>
          </a:p>
          <a:p>
            <a:r>
              <a:rPr lang="en-US" sz="3999" dirty="0">
                <a:solidFill>
                  <a:srgbClr val="92D050"/>
                </a:solidFill>
                <a:latin typeface="+mj-lt"/>
                <a:sym typeface="Wingdings" panose="05000000000000000000" pitchFamily="2" charset="2"/>
              </a:rPr>
              <a:t> </a:t>
            </a:r>
            <a:r>
              <a:rPr lang="en-US" sz="3999" dirty="0">
                <a:solidFill>
                  <a:schemeClr val="bg1"/>
                </a:solidFill>
                <a:latin typeface="+mj-lt"/>
                <a:sym typeface="Wingdings" panose="05000000000000000000" pitchFamily="2" charset="2"/>
              </a:rPr>
              <a:t>Open and extensible</a:t>
            </a:r>
            <a:endParaRPr lang="en-US" sz="3999" dirty="0">
              <a:solidFill>
                <a:schemeClr val="bg1"/>
              </a:solidFill>
              <a:latin typeface="+mj-lt"/>
            </a:endParaRPr>
          </a:p>
          <a:p>
            <a:endParaRPr lang="en-US" sz="3999" dirty="0">
              <a:solidFill>
                <a:schemeClr val="bg1"/>
              </a:solidFill>
              <a:latin typeface="+mj-lt"/>
            </a:endParaRPr>
          </a:p>
        </p:txBody>
      </p:sp>
    </p:spTree>
    <p:extLst>
      <p:ext uri="{BB962C8B-B14F-4D97-AF65-F5344CB8AC3E}">
        <p14:creationId xmlns:p14="http://schemas.microsoft.com/office/powerpoint/2010/main" val="27126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189038"/>
            <a:ext cx="11112500" cy="4675187"/>
          </a:xfrm>
          <a:prstGeom prst="rect">
            <a:avLst/>
          </a:prstGeo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pic>
        <p:nvPicPr>
          <p:cNvPr id="5" name="Picture 4"/>
          <p:cNvPicPr>
            <a:picLocks noChangeAspect="1"/>
          </p:cNvPicPr>
          <p:nvPr/>
        </p:nvPicPr>
        <p:blipFill>
          <a:blip r:embed="rId2"/>
          <a:stretch>
            <a:fillRect/>
          </a:stretch>
        </p:blipFill>
        <p:spPr>
          <a:xfrm>
            <a:off x="7548051" y="38862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37</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1"/>
          </p:nvPr>
        </p:nvSpPr>
        <p:spPr>
          <a:xfrm>
            <a:off x="269169" y="1647158"/>
            <a:ext cx="11652805" cy="4972439"/>
          </a:xfrm>
        </p:spPr>
        <p:txBody>
          <a:bodyPr/>
          <a:lstStyle/>
          <a:p>
            <a:endParaRPr lang="en-US" dirty="0" smtClean="0"/>
          </a:p>
          <a:p>
            <a:r>
              <a:rPr lang="en-US" sz="5398" b="1" dirty="0"/>
              <a:t>Vishesh Oberoi</a:t>
            </a:r>
          </a:p>
          <a:p>
            <a:r>
              <a:rPr lang="en-US" dirty="0" smtClean="0"/>
              <a:t>Software Developer, Datacom</a:t>
            </a:r>
          </a:p>
          <a:p>
            <a:r>
              <a:rPr lang="en-US" dirty="0" smtClean="0"/>
              <a:t>Email: </a:t>
            </a:r>
            <a:r>
              <a:rPr lang="en-US" sz="3999" dirty="0" smtClean="0"/>
              <a:t>vishesho@datacom.co.nz</a:t>
            </a:r>
            <a:endParaRPr lang="en-US" dirty="0" smtClean="0"/>
          </a:p>
          <a:p>
            <a:r>
              <a:rPr lang="en-US" dirty="0" smtClean="0"/>
              <a:t>Twitter: @</a:t>
            </a:r>
            <a:r>
              <a:rPr lang="en-US" dirty="0" err="1" smtClean="0"/>
              <a:t>ovishesh</a:t>
            </a:r>
            <a:endParaRPr lang="en-US" dirty="0" smtClean="0"/>
          </a:p>
          <a:p>
            <a:r>
              <a:rPr lang="en-US" dirty="0" smtClean="0"/>
              <a:t>http://visheshoberoi.com </a:t>
            </a:r>
            <a:endParaRPr lang="en-US" dirty="0"/>
          </a:p>
          <a:p>
            <a:endParaRPr lang="en-US" dirty="0" smtClean="0"/>
          </a:p>
        </p:txBody>
      </p:sp>
    </p:spTree>
    <p:extLst>
      <p:ext uri="{BB962C8B-B14F-4D97-AF65-F5344CB8AC3E}">
        <p14:creationId xmlns:p14="http://schemas.microsoft.com/office/powerpoint/2010/main" val="342780350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253787"/>
            <a:ext cx="6018212" cy="1081833"/>
          </a:xfrm>
        </p:spPr>
        <p:txBody>
          <a:bodyPr>
            <a:noAutofit/>
          </a:bodyPr>
          <a:lstStyle/>
          <a:p>
            <a:r>
              <a:rPr lang="en-US" sz="7200" dirty="0"/>
              <a:t>Why the </a:t>
            </a:r>
            <a:r>
              <a:rPr lang="en-US" sz="7200" dirty="0" smtClean="0"/>
              <a:t>cloud</a:t>
            </a:r>
            <a:endParaRPr lang="en-US" sz="7200" dirty="0"/>
          </a:p>
        </p:txBody>
      </p:sp>
      <p:sp>
        <p:nvSpPr>
          <p:cNvPr id="3" name="Title 1"/>
          <p:cNvSpPr txBox="1">
            <a:spLocks/>
          </p:cNvSpPr>
          <p:nvPr/>
        </p:nvSpPr>
        <p:spPr>
          <a:xfrm>
            <a:off x="4722812" y="2253787"/>
            <a:ext cx="8077200" cy="1081833"/>
          </a:xfrm>
          <a:prstGeom prst="rect">
            <a:avLst/>
          </a:prstGeom>
        </p:spPr>
        <p:txBody>
          <a:bodyPr>
            <a:noAutofit/>
          </a:bodyPr>
          <a:lstStyle>
            <a:lvl1pPr algn="ctr" defTabSz="914180" rtl="0" eaLnBrk="1" latinLnBrk="0" hangingPunct="1">
              <a:lnSpc>
                <a:spcPct val="90000"/>
              </a:lnSpc>
              <a:spcBef>
                <a:spcPct val="0"/>
              </a:spcBef>
              <a:buNone/>
              <a:defRPr lang="en-US" sz="5400" b="0" kern="1200" cap="none" spc="0" baseline="0" dirty="0" smtClean="0">
                <a:ln w="3175">
                  <a:noFill/>
                </a:ln>
                <a:solidFill>
                  <a:schemeClr val="bg1"/>
                </a:solidFill>
                <a:effectLst/>
                <a:latin typeface="+mj-lt"/>
                <a:ea typeface="+mn-ea"/>
                <a:cs typeface="Segoe UI" pitchFamily="34" charset="0"/>
              </a:defRPr>
            </a:lvl1pPr>
          </a:lstStyle>
          <a:p>
            <a:r>
              <a:rPr lang="en-NZ" sz="7200" dirty="0" smtClean="0"/>
              <a:t>, </a:t>
            </a:r>
            <a:r>
              <a:rPr lang="en-NZ" sz="7200" b="1" u="sng" dirty="0" smtClean="0">
                <a:solidFill>
                  <a:schemeClr val="tx1"/>
                </a:solidFill>
              </a:rPr>
              <a:t>for </a:t>
            </a:r>
            <a:r>
              <a:rPr lang="en-NZ" sz="7200" b="1" u="sng" dirty="0" err="1" smtClean="0">
                <a:solidFill>
                  <a:schemeClr val="tx1"/>
                </a:solidFill>
              </a:rPr>
              <a:t>Startups</a:t>
            </a:r>
            <a:r>
              <a:rPr lang="en-NZ" sz="7200" dirty="0" smtClean="0"/>
              <a:t>?</a:t>
            </a:r>
            <a:endParaRPr lang="en-NZ" sz="7200" dirty="0"/>
          </a:p>
        </p:txBody>
      </p:sp>
    </p:spTree>
    <p:extLst>
      <p:ext uri="{BB962C8B-B14F-4D97-AF65-F5344CB8AC3E}">
        <p14:creationId xmlns:p14="http://schemas.microsoft.com/office/powerpoint/2010/main" val="283197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7012" y="2209800"/>
            <a:ext cx="6048375" cy="2971800"/>
          </a:xfrm>
          <a:prstGeom prst="rect">
            <a:avLst/>
          </a:prstGeom>
        </p:spPr>
      </p:pic>
      <p:sp>
        <p:nvSpPr>
          <p:cNvPr id="6" name="TextBox 5"/>
          <p:cNvSpPr txBox="1"/>
          <p:nvPr/>
        </p:nvSpPr>
        <p:spPr>
          <a:xfrm>
            <a:off x="113505" y="5181600"/>
            <a:ext cx="6275387" cy="572464"/>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rPr>
              <a:t>http://</a:t>
            </a:r>
            <a:r>
              <a:rPr lang="en-NZ" sz="1000" dirty="0" smtClean="0">
                <a:gradFill>
                  <a:gsLst>
                    <a:gs pos="2917">
                      <a:schemeClr val="tx1"/>
                    </a:gs>
                    <a:gs pos="30000">
                      <a:schemeClr val="tx1"/>
                    </a:gs>
                  </a:gsLst>
                  <a:lin ang="5400000" scaled="0"/>
                </a:gradFill>
              </a:rPr>
              <a:t>searchcloudcomputing.techtarget.com/feature/Cloud-and-startups-a-less-than-perfect-match-as-companies-grow</a:t>
            </a:r>
          </a:p>
        </p:txBody>
      </p:sp>
      <p:pic>
        <p:nvPicPr>
          <p:cNvPr id="7" name="Picture 6"/>
          <p:cNvPicPr>
            <a:picLocks noChangeAspect="1"/>
          </p:cNvPicPr>
          <p:nvPr/>
        </p:nvPicPr>
        <p:blipFill>
          <a:blip r:embed="rId4"/>
          <a:stretch>
            <a:fillRect/>
          </a:stretch>
        </p:blipFill>
        <p:spPr>
          <a:xfrm>
            <a:off x="6780212" y="1752600"/>
            <a:ext cx="5185295" cy="3758056"/>
          </a:xfrm>
          <a:prstGeom prst="rect">
            <a:avLst/>
          </a:prstGeom>
        </p:spPr>
      </p:pic>
      <p:sp>
        <p:nvSpPr>
          <p:cNvPr id="8" name="TextBox 7"/>
          <p:cNvSpPr txBox="1"/>
          <p:nvPr/>
        </p:nvSpPr>
        <p:spPr>
          <a:xfrm>
            <a:off x="6700317" y="5482857"/>
            <a:ext cx="5413895" cy="433965"/>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rPr>
              <a:t>http://tech.co/simple-case-startups-need-utilize-cloud-services-2015-04</a:t>
            </a:r>
            <a:endParaRPr lang="en-NZ" sz="1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9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307">
                <a:lnSpc>
                  <a:spcPct val="90000"/>
                </a:lnSpc>
              </a:pPr>
              <a:r>
                <a:rPr lang="en-US" sz="1999" dirty="0">
                  <a:solidFill>
                    <a:srgbClr val="FFFFFF">
                      <a:lumMod val="50000"/>
                      <a:alpha val="99000"/>
                    </a:srgb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914126"/>
              <a:r>
                <a:rPr lang="en-US" sz="3599" dirty="0">
                  <a:solidFill>
                    <a:srgbClr val="FFFFFF">
                      <a:alpha val="99000"/>
                    </a:srgbClr>
                  </a:solidFill>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defTabSz="914126"/>
              <a:r>
                <a:rPr lang="en-US" sz="5298" dirty="0" err="1">
                  <a:solidFill>
                    <a:srgbClr val="ED7D31">
                      <a:alpha val="99000"/>
                    </a:srgbClr>
                  </a:solidFill>
                  <a:latin typeface="Segoe UI Light" pitchFamily="34" charset="0"/>
                </a:rPr>
                <a:t>SaaS</a:t>
              </a:r>
              <a:endParaRPr lang="en-US" sz="5298" dirty="0">
                <a:solidFill>
                  <a:srgbClr val="ED7D31">
                    <a:alpha val="99000"/>
                  </a:srgbClr>
                </a:solidFill>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307">
                <a:lnSpc>
                  <a:spcPct val="90000"/>
                </a:lnSpc>
              </a:pPr>
              <a:r>
                <a:rPr lang="en-US" sz="1999" dirty="0">
                  <a:solidFill>
                    <a:srgbClr val="FFFFFF">
                      <a:lumMod val="50000"/>
                      <a:alpha val="99000"/>
                    </a:srgb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914126"/>
              <a:r>
                <a:rPr lang="en-US" sz="3599" dirty="0">
                  <a:solidFill>
                    <a:srgbClr val="FFFFFF">
                      <a:alpha val="99000"/>
                    </a:srgbClr>
                  </a:solidFill>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defTabSz="914126"/>
              <a:r>
                <a:rPr lang="en-US" sz="5298" dirty="0" err="1">
                  <a:solidFill>
                    <a:srgbClr val="ED7D31">
                      <a:alpha val="99000"/>
                    </a:srgbClr>
                  </a:solidFill>
                  <a:latin typeface="Segoe UI Light" pitchFamily="34" charset="0"/>
                </a:rPr>
                <a:t>PaaS</a:t>
              </a:r>
              <a:endParaRPr lang="en-US" sz="5298" dirty="0">
                <a:solidFill>
                  <a:srgbClr val="ED7D31">
                    <a:alpha val="99000"/>
                  </a:srgbClr>
                </a:solidFill>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307">
                <a:lnSpc>
                  <a:spcPct val="90000"/>
                </a:lnSpc>
              </a:pPr>
              <a:r>
                <a:rPr lang="en-US" sz="1999" dirty="0">
                  <a:solidFill>
                    <a:srgbClr val="FFFFFF">
                      <a:lumMod val="50000"/>
                      <a:alpha val="99000"/>
                    </a:srgb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defTabSz="914126"/>
              <a:r>
                <a:rPr lang="en-US" sz="3599" dirty="0">
                  <a:solidFill>
                    <a:srgbClr val="FFFFFF">
                      <a:alpha val="99000"/>
                    </a:srgbClr>
                  </a:solidFill>
                </a:rPr>
                <a:t>host</a:t>
              </a:r>
              <a:endParaRPr lang="en-US" sz="1600" dirty="0">
                <a:solidFill>
                  <a:srgbClr val="FFFFFF">
                    <a:alpha val="99000"/>
                  </a:srgbClr>
                </a:solidFill>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defTabSz="914126"/>
              <a:r>
                <a:rPr lang="en-US" sz="5298" dirty="0" err="1">
                  <a:solidFill>
                    <a:srgbClr val="ED7D31">
                      <a:alpha val="99000"/>
                    </a:srgbClr>
                  </a:solidFill>
                  <a:latin typeface="Segoe UI Light" pitchFamily="34" charset="0"/>
                </a:rPr>
                <a:t>IaaS</a:t>
              </a:r>
              <a:endParaRPr lang="en-US" sz="5298" dirty="0">
                <a:solidFill>
                  <a:srgbClr val="ED7D31">
                    <a:alpha val="99000"/>
                  </a:srgbClr>
                </a:solidFill>
                <a:latin typeface="Segoe UI Light" pitchFamily="34" charset="0"/>
              </a:endParaRPr>
            </a:p>
          </p:txBody>
        </p:sp>
      </p:grpSp>
    </p:spTree>
    <p:extLst>
      <p:ext uri="{BB962C8B-B14F-4D97-AF65-F5344CB8AC3E}">
        <p14:creationId xmlns:p14="http://schemas.microsoft.com/office/powerpoint/2010/main" val="386323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009201"/>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Azure is different?</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4506</Words>
  <Application>Microsoft Office PowerPoint</Application>
  <PresentationFormat>Custom</PresentationFormat>
  <Paragraphs>702</Paragraphs>
  <Slides>50</Slides>
  <Notes>33</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50</vt:i4>
      </vt:variant>
    </vt:vector>
  </HeadingPairs>
  <TitlesOfParts>
    <vt:vector size="64" baseType="lpstr">
      <vt:lpstr>メイリオ</vt:lpstr>
      <vt:lpstr>MS PGothic</vt:lpstr>
      <vt:lpstr>宋体</vt:lpstr>
      <vt:lpstr>Arial</vt:lpstr>
      <vt:lpstr>Consolas</vt:lpstr>
      <vt:lpstr>Courier New</vt:lpstr>
      <vt:lpstr>Segoe Light</vt:lpstr>
      <vt:lpstr>Segoe UI</vt:lpstr>
      <vt:lpstr>Segoe UI Light</vt:lpstr>
      <vt:lpstr>Segoe UI Semibold</vt:lpstr>
      <vt:lpstr>Wingdings</vt:lpstr>
      <vt:lpstr>Azure Event</vt:lpstr>
      <vt:lpstr>5-30610_Microsoft_Ignite_Keynote_Template</vt:lpstr>
      <vt:lpstr>1_5-30610_Microsoft_Ignite_Keynote_Template</vt:lpstr>
      <vt:lpstr>PowerPoint Presentation</vt:lpstr>
      <vt:lpstr>Why the cloud?</vt:lpstr>
      <vt:lpstr>Why the cloud? </vt:lpstr>
      <vt:lpstr>Why the cloud? </vt:lpstr>
      <vt:lpstr>Why the cloud</vt:lpstr>
      <vt:lpstr>PowerPoint Presentation</vt:lpstr>
      <vt:lpstr>Cloud Computing</vt:lpstr>
      <vt:lpstr>PowerPoint Presentation</vt:lpstr>
      <vt:lpstr>PowerPoint Presentation</vt:lpstr>
      <vt:lpstr>Microsoft Azure</vt:lpstr>
      <vt:lpstr>PowerPoint Presentation</vt:lpstr>
      <vt:lpstr>PowerPoint Presentation</vt:lpstr>
      <vt:lpstr>PowerPoint Presentation</vt:lpstr>
      <vt:lpstr>PowerPoint Presentation</vt:lpstr>
      <vt:lpstr>PowerPoint Presentation</vt:lpstr>
      <vt:lpstr>Support for Open Source</vt:lpstr>
      <vt:lpstr>Trust through Transparency</vt:lpstr>
      <vt:lpstr>Key Scenarios to Get Started with Microsoft Azure</vt:lpstr>
      <vt:lpstr>Key Scenarios to get started with Microsoft Azure</vt:lpstr>
      <vt:lpstr>Key Scenarios to get started with Microsoft Azure</vt:lpstr>
      <vt:lpstr>Activate your MSDN Benefits…</vt:lpstr>
      <vt:lpstr>Azure Services </vt:lpstr>
      <vt:lpstr>Microsoft Azure Services </vt:lpstr>
      <vt:lpstr>The Azure Preview Portal</vt:lpstr>
      <vt:lpstr>Demo: Azure Portal</vt:lpstr>
      <vt:lpstr>Some Key Azure Features</vt:lpstr>
      <vt:lpstr>Azure App Service</vt:lpstr>
      <vt:lpstr>Resource Group</vt:lpstr>
      <vt:lpstr>Azure Virtual Machines</vt:lpstr>
      <vt:lpstr>Virtual Machines</vt:lpstr>
      <vt:lpstr>PowerPoint Presentation</vt:lpstr>
      <vt:lpstr>Microsoft Azure Site Recovery Orchestrated disaster recovery to a second site or to Azure</vt:lpstr>
      <vt:lpstr>Titanfall</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Activate your MSDN Benefits…</vt:lpstr>
      <vt:lpstr>Thank you!</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2015-05-21T11:05:21Z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